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6"/>
  </p:notesMasterIdLst>
  <p:sldIdLst>
    <p:sldId id="265" r:id="rId2"/>
    <p:sldId id="299" r:id="rId3"/>
    <p:sldId id="306" r:id="rId4"/>
    <p:sldId id="307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0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1B5F"/>
    <a:srgbClr val="E20443"/>
    <a:srgbClr val="000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4" autoAdjust="0"/>
    <p:restoredTop sz="95147" autoAdjust="0"/>
  </p:normalViewPr>
  <p:slideViewPr>
    <p:cSldViewPr snapToGrid="0">
      <p:cViewPr varScale="1">
        <p:scale>
          <a:sx n="83" d="100"/>
          <a:sy n="83" d="100"/>
        </p:scale>
        <p:origin x="595" y="77"/>
      </p:cViewPr>
      <p:guideLst>
        <p:guide orient="horz" pos="2160"/>
        <p:guide pos="38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204A5-F788-4676-A401-0BE4B79A76D1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A67AC-2810-4E01-92A7-3A747727A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548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3" indent="0" algn="ctr">
              <a:buNone/>
              <a:defRPr sz="2000"/>
            </a:lvl2pPr>
            <a:lvl3pPr marL="914387" indent="0" algn="ctr">
              <a:buNone/>
              <a:defRPr sz="1801"/>
            </a:lvl3pPr>
            <a:lvl4pPr marL="1371580" indent="0" algn="ctr">
              <a:buNone/>
              <a:defRPr sz="1600"/>
            </a:lvl4pPr>
            <a:lvl5pPr marL="1828773" indent="0" algn="ctr">
              <a:buNone/>
              <a:defRPr sz="1600"/>
            </a:lvl5pPr>
            <a:lvl6pPr marL="2285966" indent="0" algn="ctr">
              <a:buNone/>
              <a:defRPr sz="1600"/>
            </a:lvl6pPr>
            <a:lvl7pPr marL="2743160" indent="0" algn="ctr">
              <a:buNone/>
              <a:defRPr sz="1600"/>
            </a:lvl7pPr>
            <a:lvl8pPr marL="3200353" indent="0" algn="ctr">
              <a:buNone/>
              <a:defRPr sz="1600"/>
            </a:lvl8pPr>
            <a:lvl9pPr marL="3657544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9AFDC-88F7-4A6A-B40A-BA84F7392AF7}" type="datetime1">
              <a:rPr lang="ru-RU" smtClean="0"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75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F2394-F79E-4ACF-BB9A-1326EAC5EAD0}" type="datetime1">
              <a:rPr lang="ru-RU" smtClean="0"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2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92CC3-52F6-4058-817A-0573E9A6A344}" type="datetime1">
              <a:rPr lang="ru-RU" smtClean="0"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66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9DB0-0844-469C-96BA-EB77E4330D3B}" type="datetime1">
              <a:rPr lang="ru-RU" smtClean="0"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01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9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87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5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C5C59-5D72-439A-B72F-F640726DA4D2}" type="datetime1">
              <a:rPr lang="ru-RU" smtClean="0"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1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4453-54A3-4605-9154-54962249E6FA}" type="datetime1">
              <a:rPr lang="ru-RU" smtClean="0"/>
              <a:t>29.05.2026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3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3" indent="0">
              <a:buNone/>
              <a:defRPr sz="2000" b="1"/>
            </a:lvl2pPr>
            <a:lvl3pPr marL="914387" indent="0">
              <a:buNone/>
              <a:defRPr sz="1801" b="1"/>
            </a:lvl3pPr>
            <a:lvl4pPr marL="1371580" indent="0">
              <a:buNone/>
              <a:defRPr sz="1600" b="1"/>
            </a:lvl4pPr>
            <a:lvl5pPr marL="1828773" indent="0">
              <a:buNone/>
              <a:defRPr sz="1600" b="1"/>
            </a:lvl5pPr>
            <a:lvl6pPr marL="2285966" indent="0">
              <a:buNone/>
              <a:defRPr sz="1600" b="1"/>
            </a:lvl6pPr>
            <a:lvl7pPr marL="2743160" indent="0">
              <a:buNone/>
              <a:defRPr sz="1600" b="1"/>
            </a:lvl7pPr>
            <a:lvl8pPr marL="3200353" indent="0">
              <a:buNone/>
              <a:defRPr sz="1600" b="1"/>
            </a:lvl8pPr>
            <a:lvl9pPr marL="365754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76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3" indent="0">
              <a:buNone/>
              <a:defRPr sz="2000" b="1"/>
            </a:lvl2pPr>
            <a:lvl3pPr marL="914387" indent="0">
              <a:buNone/>
              <a:defRPr sz="1801" b="1"/>
            </a:lvl3pPr>
            <a:lvl4pPr marL="1371580" indent="0">
              <a:buNone/>
              <a:defRPr sz="1600" b="1"/>
            </a:lvl4pPr>
            <a:lvl5pPr marL="1828773" indent="0">
              <a:buNone/>
              <a:defRPr sz="1600" b="1"/>
            </a:lvl5pPr>
            <a:lvl6pPr marL="2285966" indent="0">
              <a:buNone/>
              <a:defRPr sz="1600" b="1"/>
            </a:lvl6pPr>
            <a:lvl7pPr marL="2743160" indent="0">
              <a:buNone/>
              <a:defRPr sz="1600" b="1"/>
            </a:lvl7pPr>
            <a:lvl8pPr marL="3200353" indent="0">
              <a:buNone/>
              <a:defRPr sz="1600" b="1"/>
            </a:lvl8pPr>
            <a:lvl9pPr marL="365754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0B72-8CF0-4740-975C-28D697B5B70A}" type="datetime1">
              <a:rPr lang="ru-RU" smtClean="0"/>
              <a:t>29.05.2026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18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ADF13-2759-42AB-84CB-A31C33F5F7C4}" type="datetime1">
              <a:rPr lang="ru-RU" smtClean="0"/>
              <a:t>29.05.2026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07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93949-6846-46B3-A4E6-10E6C4FA801B}" type="datetime1">
              <a:rPr lang="ru-RU" smtClean="0"/>
              <a:t>29.05.2026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59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2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3" indent="0">
              <a:buNone/>
              <a:defRPr sz="1401"/>
            </a:lvl2pPr>
            <a:lvl3pPr marL="914387" indent="0">
              <a:buNone/>
              <a:defRPr sz="1200"/>
            </a:lvl3pPr>
            <a:lvl4pPr marL="1371580" indent="0">
              <a:buNone/>
              <a:defRPr sz="1001"/>
            </a:lvl4pPr>
            <a:lvl5pPr marL="1828773" indent="0">
              <a:buNone/>
              <a:defRPr sz="1001"/>
            </a:lvl5pPr>
            <a:lvl6pPr marL="2285966" indent="0">
              <a:buNone/>
              <a:defRPr sz="1001"/>
            </a:lvl6pPr>
            <a:lvl7pPr marL="2743160" indent="0">
              <a:buNone/>
              <a:defRPr sz="1001"/>
            </a:lvl7pPr>
            <a:lvl8pPr marL="3200353" indent="0">
              <a:buNone/>
              <a:defRPr sz="1001"/>
            </a:lvl8pPr>
            <a:lvl9pPr marL="3657544" indent="0">
              <a:buNone/>
              <a:defRPr sz="100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8949A-10A7-4A1A-A425-BCFC484CC2B8}" type="datetime1">
              <a:rPr lang="ru-RU" smtClean="0"/>
              <a:t>29.05.2026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8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93" indent="0">
              <a:buNone/>
              <a:defRPr sz="2800"/>
            </a:lvl2pPr>
            <a:lvl3pPr marL="914387" indent="0">
              <a:buNone/>
              <a:defRPr sz="2400"/>
            </a:lvl3pPr>
            <a:lvl4pPr marL="1371580" indent="0">
              <a:buNone/>
              <a:defRPr sz="2000"/>
            </a:lvl4pPr>
            <a:lvl5pPr marL="1828773" indent="0">
              <a:buNone/>
              <a:defRPr sz="2000"/>
            </a:lvl5pPr>
            <a:lvl6pPr marL="2285966" indent="0">
              <a:buNone/>
              <a:defRPr sz="2000"/>
            </a:lvl6pPr>
            <a:lvl7pPr marL="2743160" indent="0">
              <a:buNone/>
              <a:defRPr sz="2000"/>
            </a:lvl7pPr>
            <a:lvl8pPr marL="3200353" indent="0">
              <a:buNone/>
              <a:defRPr sz="2000"/>
            </a:lvl8pPr>
            <a:lvl9pPr marL="3657544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2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3" indent="0">
              <a:buNone/>
              <a:defRPr sz="1401"/>
            </a:lvl2pPr>
            <a:lvl3pPr marL="914387" indent="0">
              <a:buNone/>
              <a:defRPr sz="1200"/>
            </a:lvl3pPr>
            <a:lvl4pPr marL="1371580" indent="0">
              <a:buNone/>
              <a:defRPr sz="1001"/>
            </a:lvl4pPr>
            <a:lvl5pPr marL="1828773" indent="0">
              <a:buNone/>
              <a:defRPr sz="1001"/>
            </a:lvl5pPr>
            <a:lvl6pPr marL="2285966" indent="0">
              <a:buNone/>
              <a:defRPr sz="1001"/>
            </a:lvl6pPr>
            <a:lvl7pPr marL="2743160" indent="0">
              <a:buNone/>
              <a:defRPr sz="1001"/>
            </a:lvl7pPr>
            <a:lvl8pPr marL="3200353" indent="0">
              <a:buNone/>
              <a:defRPr sz="1001"/>
            </a:lvl8pPr>
            <a:lvl9pPr marL="3657544" indent="0">
              <a:buNone/>
              <a:defRPr sz="100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D24CF-74E6-46FF-BEA8-1D055D51888F}" type="datetime1">
              <a:rPr lang="ru-RU" smtClean="0"/>
              <a:t>29.05.2026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78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A1E8B-9CE3-4AC0-8D1C-520AAF2FAF87}" type="datetime1">
              <a:rPr lang="ru-RU" smtClean="0"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83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38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7" indent="-228597" algn="l" defTabSz="914387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0" indent="-228597" algn="l" defTabSz="91438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83" indent="-228597" algn="l" defTabSz="91438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76" indent="-228597" algn="l" defTabSz="91438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70" indent="-228597" algn="l" defTabSz="91438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63" indent="-228597" algn="l" defTabSz="91438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54" indent="-228597" algn="l" defTabSz="91438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50" indent="-228597" algn="l" defTabSz="91438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41" indent="-228597" algn="l" defTabSz="91438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93" algn="l" defTabSz="91438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87" algn="l" defTabSz="91438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0" algn="l" defTabSz="91438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3" algn="l" defTabSz="91438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66" algn="l" defTabSz="91438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60" algn="l" defTabSz="91438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53" algn="l" defTabSz="91438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44" algn="l" defTabSz="91438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994" cy="6877511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88790" y="3227479"/>
            <a:ext cx="10246795" cy="173244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  <a:spcBef>
                <a:spcPts val="110"/>
              </a:spcBef>
              <a:spcAft>
                <a:spcPts val="10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Гибридный генетический алгоритм для оптимизации стальных двутавровых сечений</a:t>
            </a:r>
          </a:p>
          <a:p>
            <a:pPr algn="ctr">
              <a:lnSpc>
                <a:spcPct val="115000"/>
              </a:lnSpc>
              <a:spcBef>
                <a:spcPts val="110"/>
              </a:spcBef>
              <a:spcAft>
                <a:spcPts val="1000"/>
              </a:spcAft>
            </a:pPr>
            <a:r>
              <a:rPr lang="ru-RU" sz="2800" i="1" dirty="0">
                <a:latin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en-GB" sz="2800" i="1" dirty="0">
                <a:latin typeface="Times New Roman" panose="02020603050405020304" pitchFamily="18" charset="0"/>
                <a:cs typeface="Arial" panose="020B0604020202020204" pitchFamily="34" charset="0"/>
              </a:rPr>
              <a:t>A hybrid genetic algorithm for the optimisation of steel I-sections</a:t>
            </a:r>
            <a:r>
              <a:rPr lang="ru-RU" sz="2800" i="1" dirty="0">
                <a:latin typeface="Times New Roman" panose="02020603050405020304" pitchFamily="18" charset="0"/>
                <a:cs typeface="Arial" panose="020B0604020202020204" pitchFamily="34" charset="0"/>
              </a:rPr>
              <a:t>»</a:t>
            </a:r>
            <a:endParaRPr lang="en-GB" sz="2800" i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8099" y="5065949"/>
            <a:ext cx="59036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Абдуллах Х.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 Алехин В.Н.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98B31D8-FF70-81E5-68CF-7FC37EC23472}"/>
              </a:ext>
            </a:extLst>
          </p:cNvPr>
          <p:cNvSpPr txBox="1">
            <a:spLocks/>
          </p:cNvSpPr>
          <p:nvPr/>
        </p:nvSpPr>
        <p:spPr>
          <a:xfrm>
            <a:off x="618099" y="1618490"/>
            <a:ext cx="10246795" cy="160898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2"/>
              </a:spcAft>
            </a:pP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НАУЧНАЯ КОНФЕРЕНЦИЯ И ШКОЛА МОЛОДЫХ УЧЕНЫХ С МЕЖДУНАРОДНЫМ УЧАСТИЕМ «РИСК-ОРИЕНТИРОВАННЫЕ МЕЖДИСЦИПЛИНАРНЫЕ ТЕХНОЛОГИИ ПРОЕКТИРОВАНИЯ И ЭКСПЛУАТАЦИИ СОЦИОТЕХНИЧЕСКИХ ИНФРАСТРУКТУР: РОМТПЭСИ-2026»</a:t>
            </a:r>
            <a:endParaRPr lang="en-GB" sz="2200" i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E630E9A-EF0B-B99D-F397-197600DDC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480" y="167104"/>
            <a:ext cx="2207358" cy="128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836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93716-84FD-E2D6-641F-E5ACE9A2C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10</a:t>
            </a:fld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4951ECC7-C11F-B62E-31B0-1395EA45977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23596007"/>
                  </p:ext>
                </p:extLst>
              </p:nvPr>
            </p:nvGraphicFramePr>
            <p:xfrm>
              <a:off x="404150" y="1557600"/>
              <a:ext cx="10515600" cy="101212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9829983">
                      <a:extLst>
                        <a:ext uri="{9D8B030D-6E8A-4147-A177-3AD203B41FA5}">
                          <a16:colId xmlns:a16="http://schemas.microsoft.com/office/drawing/2014/main" val="3267620273"/>
                        </a:ext>
                      </a:extLst>
                    </a:gridCol>
                    <a:gridCol w="685617">
                      <a:extLst>
                        <a:ext uri="{9D8B030D-6E8A-4147-A177-3AD203B41FA5}">
                          <a16:colId xmlns:a16="http://schemas.microsoft.com/office/drawing/2014/main" val="4261765323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14:m>
                            <m:oMath xmlns:m="http://schemas.openxmlformats.org/officeDocument/2006/math">
                              <m:r>
                                <a:rPr lang="ru-RU" sz="2400" b="1" i="1" cap="all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𝐀</m:t>
                              </m:r>
                              <m:r>
                                <a:rPr lang="ru-RU" sz="2400" b="1" cap="all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GB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ru-RU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𝒘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GB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2400" b="1" i="1" cap="all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400" b="1" i="1" cap="all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𝑿</m:t>
                                      </m:r>
                                    </m:e>
                                    <m:sub>
                                      <m:r>
                                        <a:rPr lang="ru-RU" sz="2400" b="1" i="1" cap="all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ru-RU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GB" sz="2400" b="1" i="1" cap="all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400" b="1" i="1" cap="all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𝑿</m:t>
                                      </m:r>
                                    </m:e>
                                    <m:sub>
                                      <m:r>
                                        <a:rPr lang="ru-RU" sz="2400" b="1" i="1" cap="all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ru-RU" sz="2400" b="1" cap="all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GB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  <m:r>
                                    <a:rPr lang="ru-RU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∙</m:t>
                                  </m:r>
                                  <m:r>
                                    <a:rPr lang="ru-RU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ru-RU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𝒇</m:t>
                                  </m:r>
                                </m:sub>
                              </m:sSub>
                              <m:r>
                                <a:rPr lang="ru-RU" sz="2400" b="1" cap="all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GB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ru-RU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ru-RU" sz="2400" b="1" i="1" cap="all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GB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ru-RU" sz="2400" b="1" i="1" cap="all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</m:sub>
                              </m:sSub>
                              <m:r>
                                <a:rPr lang="ru-RU" sz="2400" b="1" cap="all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)→</m:t>
                              </m:r>
                            </m:oMath>
                          </a14:m>
                          <a:r>
                            <a:rPr lang="en-GB" sz="2400" b="1" cap="all" dirty="0">
                              <a:effectLst/>
                              <a:latin typeface="Times New Roman CYR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GB" sz="2400" b="1" cap="none" dirty="0">
                              <a:effectLst/>
                              <a:latin typeface="Times New Roman CYR" panose="02020603050405020304" pitchFamily="18" charset="0"/>
                              <a:ea typeface="Times New Roman" panose="02020603050405020304" pitchFamily="18" charset="0"/>
                            </a:rPr>
                            <a:t>min</a:t>
                          </a:r>
                        </a:p>
                        <a:p>
                          <a:pPr>
                            <a:buNone/>
                          </a:pPr>
                          <a:endParaRPr lang="en-GB" sz="2200" dirty="0">
                            <a:effectLst/>
                            <a:latin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justLow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ru-RU" sz="2200" cap="all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(4)</a:t>
                          </a:r>
                          <a:endParaRPr lang="en-GB" sz="2200" cap="all" dirty="0">
                            <a:effectLst/>
                            <a:latin typeface="Times New Roman CYR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  <a:p>
                          <a:pPr>
                            <a:buNone/>
                          </a:pPr>
                          <a:endParaRPr lang="en-GB" sz="2200" dirty="0">
                            <a:effectLst/>
                            <a:latin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8295275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4951ECC7-C11F-B62E-31B0-1395EA45977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23596007"/>
                  </p:ext>
                </p:extLst>
              </p:nvPr>
            </p:nvGraphicFramePr>
            <p:xfrm>
              <a:off x="404150" y="1557600"/>
              <a:ext cx="10515600" cy="101212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9829983">
                      <a:extLst>
                        <a:ext uri="{9D8B030D-6E8A-4147-A177-3AD203B41FA5}">
                          <a16:colId xmlns:a16="http://schemas.microsoft.com/office/drawing/2014/main" val="3267620273"/>
                        </a:ext>
                      </a:extLst>
                    </a:gridCol>
                    <a:gridCol w="685617">
                      <a:extLst>
                        <a:ext uri="{9D8B030D-6E8A-4147-A177-3AD203B41FA5}">
                          <a16:colId xmlns:a16="http://schemas.microsoft.com/office/drawing/2014/main" val="4261765323"/>
                        </a:ext>
                      </a:extLst>
                    </a:gridCol>
                  </a:tblGrid>
                  <a:tr h="10121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r="-70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justLow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ru-RU" sz="2200" cap="all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(4)</a:t>
                          </a:r>
                          <a:endParaRPr lang="en-GB" sz="2200" cap="all" dirty="0">
                            <a:effectLst/>
                            <a:latin typeface="Times New Roman CYR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  <a:p>
                          <a:pPr>
                            <a:buNone/>
                          </a:pPr>
                          <a:endParaRPr lang="en-GB" sz="2200" dirty="0">
                            <a:effectLst/>
                            <a:latin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8295275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BDB5A859-BD02-92C7-C93C-FDDDA7D358FB}"/>
              </a:ext>
            </a:extLst>
          </p:cNvPr>
          <p:cNvSpPr txBox="1"/>
          <p:nvPr/>
        </p:nvSpPr>
        <p:spPr>
          <a:xfrm>
            <a:off x="1090915" y="862109"/>
            <a:ext cx="6094070" cy="587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Целевая функция:</a:t>
            </a:r>
            <a:endParaRPr lang="en-GB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320CBF-76AF-3F74-8A54-BDC139766242}"/>
              </a:ext>
            </a:extLst>
          </p:cNvPr>
          <p:cNvSpPr txBox="1"/>
          <p:nvPr/>
        </p:nvSpPr>
        <p:spPr>
          <a:xfrm>
            <a:off x="1400536" y="2643070"/>
            <a:ext cx="6366076" cy="2633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где	</a:t>
            </a: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высота стенки (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24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;</a:t>
            </a:r>
            <a:endParaRPr lang="en-GB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ширина полки (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24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;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толщина стенки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24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;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50000"/>
              </a:lnSpc>
              <a:spcAft>
                <a:spcPts val="1000"/>
              </a:spcAft>
              <a:buNone/>
            </a:pPr>
            <a:r>
              <a:rPr lang="en-GB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толщина полки (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2400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GB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263CAF3-E4CB-DFF5-80E4-B0CA59FB8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6612" y="2188211"/>
            <a:ext cx="3025140" cy="416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7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92F9B-6D97-19F2-5D20-8C8B3BE1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11</a:t>
            </a:fld>
            <a:endParaRPr lang="ru-R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B25C06-6691-EA90-A8B3-70F6DB592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2133" y="405860"/>
            <a:ext cx="3869600" cy="58281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AC8658-61CA-396A-433F-FE92D7F019C6}"/>
              </a:ext>
            </a:extLst>
          </p:cNvPr>
          <p:cNvSpPr txBox="1"/>
          <p:nvPr/>
        </p:nvSpPr>
        <p:spPr>
          <a:xfrm>
            <a:off x="700267" y="352654"/>
            <a:ext cx="609985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для подбора </a:t>
            </a:r>
            <a:endParaRPr lang="en-GB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0DFB6-491D-1138-AE8B-6079C7649AA0}"/>
              </a:ext>
            </a:extLst>
          </p:cNvPr>
          <p:cNvSpPr txBox="1"/>
          <p:nvPr/>
        </p:nvSpPr>
        <p:spPr>
          <a:xfrm>
            <a:off x="500604" y="1186685"/>
            <a:ext cx="70113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ограничений целевой функции выступают условия прочности и устойчивости, установленные стандартом AISC 360-22.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Table 15">
                <a:extLst>
                  <a:ext uri="{FF2B5EF4-FFF2-40B4-BE49-F238E27FC236}">
                    <a16:creationId xmlns:a16="http://schemas.microsoft.com/office/drawing/2014/main" id="{BD82CB6F-D4B7-47A1-EEAF-5D43E6416DF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1043688"/>
                  </p:ext>
                </p:extLst>
              </p:nvPr>
            </p:nvGraphicFramePr>
            <p:xfrm>
              <a:off x="253778" y="2983245"/>
              <a:ext cx="6957351" cy="209207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042952">
                      <a:extLst>
                        <a:ext uri="{9D8B030D-6E8A-4147-A177-3AD203B41FA5}">
                          <a16:colId xmlns:a16="http://schemas.microsoft.com/office/drawing/2014/main" val="223966077"/>
                        </a:ext>
                      </a:extLst>
                    </a:gridCol>
                    <a:gridCol w="914399">
                      <a:extLst>
                        <a:ext uri="{9D8B030D-6E8A-4147-A177-3AD203B41FA5}">
                          <a16:colId xmlns:a16="http://schemas.microsoft.com/office/drawing/2014/main" val="3542032730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22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2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100, 102, …, 1000</m:t>
                                    </m:r>
                                  </m:e>
                                </m:d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GB" sz="22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𝑚𝑚</m:t>
                                    </m:r>
                                  </m:e>
                                </m:d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GB" sz="22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=2 </m:t>
                                </m:r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</m:oMath>
                            </m:oMathPara>
                          </a14:m>
                          <a:endParaRPr lang="en-GB" sz="2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  <a:tc rowSpan="4"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ru-RU" sz="1800" b="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(5)</a:t>
                          </a:r>
                          <a:endParaRPr lang="en-GB" sz="1800" b="0" cap="all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4948150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22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2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100, 102, …, 1000</m:t>
                                    </m:r>
                                  </m:e>
                                </m:d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GB" sz="22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𝑚𝑚</m:t>
                                    </m:r>
                                  </m:e>
                                </m:d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GB" sz="22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=2 </m:t>
                                </m:r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</m:oMath>
                            </m:oMathPara>
                          </a14:m>
                          <a:endParaRPr lang="en-GB" sz="2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42792928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22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2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2, 3, …, 40</m:t>
                                    </m:r>
                                  </m:e>
                                </m:d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GB" sz="22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𝑚𝑚</m:t>
                                    </m:r>
                                  </m:e>
                                </m:d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GB" sz="22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=1 </m:t>
                                </m:r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</m:oMath>
                            </m:oMathPara>
                          </a14:m>
                          <a:endParaRPr lang="en-GB" sz="2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3829458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22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2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2, 3 , …, 40</m:t>
                                    </m:r>
                                  </m:e>
                                </m:d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GB" sz="22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𝑚𝑚</m:t>
                                    </m:r>
                                  </m:e>
                                </m:d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GB" sz="22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GB" sz="2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=1 </m:t>
                                </m:r>
                                <m:r>
                                  <a:rPr lang="en-GB" sz="2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</m:oMath>
                            </m:oMathPara>
                          </a14:m>
                          <a:endParaRPr lang="en-GB" sz="2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6619485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Table 15">
                <a:extLst>
                  <a:ext uri="{FF2B5EF4-FFF2-40B4-BE49-F238E27FC236}">
                    <a16:creationId xmlns:a16="http://schemas.microsoft.com/office/drawing/2014/main" id="{BD82CB6F-D4B7-47A1-EEAF-5D43E6416DF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1043688"/>
                  </p:ext>
                </p:extLst>
              </p:nvPr>
            </p:nvGraphicFramePr>
            <p:xfrm>
              <a:off x="253778" y="2983245"/>
              <a:ext cx="6957351" cy="210680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042952">
                      <a:extLst>
                        <a:ext uri="{9D8B030D-6E8A-4147-A177-3AD203B41FA5}">
                          <a16:colId xmlns:a16="http://schemas.microsoft.com/office/drawing/2014/main" val="223966077"/>
                        </a:ext>
                      </a:extLst>
                    </a:gridCol>
                    <a:gridCol w="914399">
                      <a:extLst>
                        <a:ext uri="{9D8B030D-6E8A-4147-A177-3AD203B41FA5}">
                          <a16:colId xmlns:a16="http://schemas.microsoft.com/office/drawing/2014/main" val="3542032730"/>
                        </a:ext>
                      </a:extLst>
                    </a:gridCol>
                  </a:tblGrid>
                  <a:tr h="5029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1" t="-1205" r="-15625" b="-325301"/>
                          </a:stretch>
                        </a:blipFill>
                      </a:tcPr>
                    </a:tc>
                    <a:tc rowSpan="4"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ru-RU" sz="1800" b="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(5)</a:t>
                          </a:r>
                          <a:endParaRPr lang="en-GB" sz="1800" b="0" cap="all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49481500"/>
                      </a:ext>
                    </a:extLst>
                  </a:tr>
                  <a:tr h="5504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1" t="-93333" r="-15625" b="-200000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42792928"/>
                      </a:ext>
                    </a:extLst>
                  </a:tr>
                  <a:tr h="5029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1" t="-209639" r="-15625" b="-116867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63829458"/>
                      </a:ext>
                    </a:extLst>
                  </a:tr>
                  <a:tr h="5504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1" t="-285556" r="-15625" b="-7778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6619485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8647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1CFB06-5745-A505-C530-43A1E73D5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12</a:t>
            </a:fld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CA121B56-9DB1-E62D-3EF5-B9F1F01F4D1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4536659"/>
                  </p:ext>
                </p:extLst>
              </p:nvPr>
            </p:nvGraphicFramePr>
            <p:xfrm>
              <a:off x="838201" y="700328"/>
              <a:ext cx="10515600" cy="46589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727747">
                      <a:extLst>
                        <a:ext uri="{9D8B030D-6E8A-4147-A177-3AD203B41FA5}">
                          <a16:colId xmlns:a16="http://schemas.microsoft.com/office/drawing/2014/main" val="1703410375"/>
                        </a:ext>
                      </a:extLst>
                    </a:gridCol>
                    <a:gridCol w="1404884">
                      <a:extLst>
                        <a:ext uri="{9D8B030D-6E8A-4147-A177-3AD203B41FA5}">
                          <a16:colId xmlns:a16="http://schemas.microsoft.com/office/drawing/2014/main" val="3238323184"/>
                        </a:ext>
                      </a:extLst>
                    </a:gridCol>
                    <a:gridCol w="2401763">
                      <a:extLst>
                        <a:ext uri="{9D8B030D-6E8A-4147-A177-3AD203B41FA5}">
                          <a16:colId xmlns:a16="http://schemas.microsoft.com/office/drawing/2014/main" val="974787105"/>
                        </a:ext>
                      </a:extLst>
                    </a:gridCol>
                    <a:gridCol w="2355494">
                      <a:extLst>
                        <a:ext uri="{9D8B030D-6E8A-4147-A177-3AD203B41FA5}">
                          <a16:colId xmlns:a16="http://schemas.microsoft.com/office/drawing/2014/main" val="1907870711"/>
                        </a:ext>
                      </a:extLst>
                    </a:gridCol>
                    <a:gridCol w="1625712">
                      <a:extLst>
                        <a:ext uri="{9D8B030D-6E8A-4147-A177-3AD203B41FA5}">
                          <a16:colId xmlns:a16="http://schemas.microsoft.com/office/drawing/2014/main" val="1330066381"/>
                        </a:ext>
                      </a:extLst>
                    </a:gridCol>
                  </a:tblGrid>
                  <a:tr h="1828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№ элемента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N, t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2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ru-RU" sz="2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oMath>
                          </a14:m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t.m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2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ru-RU" sz="2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oMath>
                          </a14:m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t.m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2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ru-RU" sz="2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oMath>
                          </a14:m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t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28662605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en-US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en-US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en-US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en-US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37026559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897010747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1982863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399084228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97688949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35</a:t>
                          </a:r>
                          <a:endParaRPr lang="en-GB" sz="2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817011492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22989720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992627992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829218959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2463273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en-GB" sz="2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38225864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3552299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CA121B56-9DB1-E62D-3EF5-B9F1F01F4D1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4536659"/>
                  </p:ext>
                </p:extLst>
              </p:nvPr>
            </p:nvGraphicFramePr>
            <p:xfrm>
              <a:off x="838201" y="700328"/>
              <a:ext cx="10515600" cy="4663567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727747">
                      <a:extLst>
                        <a:ext uri="{9D8B030D-6E8A-4147-A177-3AD203B41FA5}">
                          <a16:colId xmlns:a16="http://schemas.microsoft.com/office/drawing/2014/main" val="1703410375"/>
                        </a:ext>
                      </a:extLst>
                    </a:gridCol>
                    <a:gridCol w="1404884">
                      <a:extLst>
                        <a:ext uri="{9D8B030D-6E8A-4147-A177-3AD203B41FA5}">
                          <a16:colId xmlns:a16="http://schemas.microsoft.com/office/drawing/2014/main" val="3238323184"/>
                        </a:ext>
                      </a:extLst>
                    </a:gridCol>
                    <a:gridCol w="2401763">
                      <a:extLst>
                        <a:ext uri="{9D8B030D-6E8A-4147-A177-3AD203B41FA5}">
                          <a16:colId xmlns:a16="http://schemas.microsoft.com/office/drawing/2014/main" val="974787105"/>
                        </a:ext>
                      </a:extLst>
                    </a:gridCol>
                    <a:gridCol w="2355494">
                      <a:extLst>
                        <a:ext uri="{9D8B030D-6E8A-4147-A177-3AD203B41FA5}">
                          <a16:colId xmlns:a16="http://schemas.microsoft.com/office/drawing/2014/main" val="1907870711"/>
                        </a:ext>
                      </a:extLst>
                    </a:gridCol>
                    <a:gridCol w="1625712">
                      <a:extLst>
                        <a:ext uri="{9D8B030D-6E8A-4147-A177-3AD203B41FA5}">
                          <a16:colId xmlns:a16="http://schemas.microsoft.com/office/drawing/2014/main" val="1330066381"/>
                        </a:ext>
                      </a:extLst>
                    </a:gridCol>
                  </a:tblGrid>
                  <a:tr h="40703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№ элемента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N, t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71899" t="-10448" r="-165823" b="-10850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78238" t="-10448" r="-69689" b="-10850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46816" t="-10448" r="-749" b="-10850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8662605"/>
                      </a:ext>
                    </a:extLst>
                  </a:tr>
                  <a:tr h="3547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en-US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en-US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en-US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en-US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37026559"/>
                      </a:ext>
                    </a:extLst>
                  </a:tr>
                  <a:tr h="3547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897010747"/>
                      </a:ext>
                    </a:extLst>
                  </a:tr>
                  <a:tr h="3547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1982863"/>
                      </a:ext>
                    </a:extLst>
                  </a:tr>
                  <a:tr h="3547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399084228"/>
                      </a:ext>
                    </a:extLst>
                  </a:tr>
                  <a:tr h="3547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97688949"/>
                      </a:ext>
                    </a:extLst>
                  </a:tr>
                  <a:tr h="3547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35</a:t>
                          </a:r>
                          <a:endParaRPr lang="en-GB" sz="2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817011492"/>
                      </a:ext>
                    </a:extLst>
                  </a:tr>
                  <a:tr h="3547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22989720"/>
                      </a:ext>
                    </a:extLst>
                  </a:tr>
                  <a:tr h="3547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992627992"/>
                      </a:ext>
                    </a:extLst>
                  </a:tr>
                  <a:tr h="3547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829218959"/>
                      </a:ext>
                    </a:extLst>
                  </a:tr>
                  <a:tr h="3547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62463273"/>
                      </a:ext>
                    </a:extLst>
                  </a:tr>
                  <a:tr h="3547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11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en-GB" sz="2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38225864"/>
                      </a:ext>
                    </a:extLst>
                  </a:tr>
                  <a:tr h="3547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GB" sz="2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  <a:buNone/>
                          </a:pPr>
                          <a:r>
                            <a:rPr lang="ru-RU" sz="2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2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3552299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87816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539EB-C117-FC06-35E0-A2B05A2FE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13</a:t>
            </a:fld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4949DA-BFA3-4C81-60DD-A9B8E1E270E7}"/>
                  </a:ext>
                </a:extLst>
              </p:cNvPr>
              <p:cNvSpPr txBox="1"/>
              <p:nvPr/>
            </p:nvSpPr>
            <p:spPr>
              <a:xfrm>
                <a:off x="405113" y="251760"/>
                <a:ext cx="11632557" cy="51916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ru-RU" sz="1800" spc="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Ключевые параметры для генетического алгоритма : </a:t>
                </a:r>
                <a:endParaRPr lang="en-GB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50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Ø"/>
                </a:pPr>
                <a:r>
                  <a:rPr lang="ru-RU" spc="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Размер популяции = 50 </a:t>
                </a:r>
                <a:endParaRPr lang="en-US" spc="5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50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Ø"/>
                </a:pPr>
                <a:r>
                  <a:rPr lang="ru-RU" spc="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Максимальное количество поколений = 1000 (с "ранней остановкой" при отсутствии </a:t>
                </a:r>
                <a:r>
                  <a:rPr lang="en-US" spc="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ru-RU" spc="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улучшения в течение 100 поколений)</a:t>
                </a:r>
                <a:endParaRPr lang="en-US" spc="5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50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Ø"/>
                </a:pPr>
                <a:r>
                  <a:rPr lang="ru-RU" spc="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Вероятность мутации = 0.1.</a:t>
                </a:r>
                <a:endParaRPr lang="en-GB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lnSpc>
                    <a:spcPct val="150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ru-RU" sz="1800" spc="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Для предложенного гибридного генетико-сеточного алгоритма (ГСА) были введены специфические параметры, регулирующие взаимодействие между этапами поиска:</a:t>
                </a:r>
                <a:endParaRPr lang="en-GB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50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Ø"/>
                </a:pPr>
                <a:r>
                  <a:rPr lang="ru-RU" spc="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Максимальное количество итераций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ru-RU" spc="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3 </a:t>
                </a:r>
                <a:endParaRPr lang="en-US" spc="5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50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Ø"/>
                </a:pP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Коэффициент относительного расширения области поиска для </a:t>
                </a:r>
                <a:r>
                  <a:rPr lang="ru-RU" spc="5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генетического алгоритма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ru-RU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𝐺𝐴</m:t>
                        </m:r>
                      </m:sup>
                    </m:sSubSup>
                  </m:oMath>
                </a14:m>
                <a:r>
                  <a:rPr lang="ru-RU" spc="5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1.2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ru-RU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</m:sSubSup>
                  </m:oMath>
                </a14:m>
                <a:r>
                  <a:rPr lang="ru-RU" spc="5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endParaRPr lang="en-US" spc="5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50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Ø"/>
                </a:pPr>
                <a:r>
                  <a:rPr lang="ru-RU" spc="5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Коэффициент относительного расширения </a:t>
                </a:r>
                <a:r>
                  <a:rPr lang="ru-RU" spc="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для фазы поиска по сетке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  <m:sub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𝐺𝑟𝑖𝑑</m:t>
                        </m:r>
                      </m:sup>
                    </m:sSubSup>
                  </m:oMath>
                </a14:m>
                <a:r>
                  <a:rPr lang="ru-RU" spc="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1.1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𝐺𝐴</m:t>
                        </m:r>
                      </m:sup>
                    </m:sSubSup>
                  </m:oMath>
                </a14:m>
                <a:r>
                  <a:rPr lang="ru-RU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GB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4949DA-BFA3-4C81-60DD-A9B8E1E27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113" y="251760"/>
                <a:ext cx="11632557" cy="5191614"/>
              </a:xfrm>
              <a:prstGeom prst="rect">
                <a:avLst/>
              </a:prstGeom>
              <a:blipFill>
                <a:blip r:embed="rId2"/>
                <a:stretch>
                  <a:fillRect l="-314" r="-419" b="-1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49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581BCE-B451-534A-09A8-B1C8F6571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14</a:t>
            </a:fld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6B3607-14A0-C261-7467-BF74BBBD7B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4"/>
          <a:stretch>
            <a:fillRect/>
          </a:stretch>
        </p:blipFill>
        <p:spPr bwMode="auto">
          <a:xfrm>
            <a:off x="1504977" y="335031"/>
            <a:ext cx="8909983" cy="45281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75156B-80E5-60A8-22EB-DB7048B515AB}"/>
              </a:ext>
            </a:extLst>
          </p:cNvPr>
          <p:cNvSpPr txBox="1"/>
          <p:nvPr/>
        </p:nvSpPr>
        <p:spPr>
          <a:xfrm>
            <a:off x="3541854" y="4863217"/>
            <a:ext cx="5833639" cy="878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" 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Эволюция значения приспособленности на протяжении поколений (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t=1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для первого элемента</a:t>
            </a:r>
            <a:endParaRPr lang="en-GB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17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70861-64EB-6671-86D7-F8FEC6AD3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539EF-2577-6B18-550A-9D1A890C6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15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5438AB-9B0D-13F0-B056-21A0CBADCCDA}"/>
              </a:ext>
            </a:extLst>
          </p:cNvPr>
          <p:cNvSpPr txBox="1"/>
          <p:nvPr/>
        </p:nvSpPr>
        <p:spPr>
          <a:xfrm>
            <a:off x="3391384" y="4863217"/>
            <a:ext cx="6400799" cy="878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" 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Эволюция значения приспособленности на протяжении поколений (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t=2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для первого элемента</a:t>
            </a:r>
            <a:endParaRPr lang="en-GB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EDAA8C-145D-09B9-E96F-A7CE905D23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4"/>
          <a:stretch>
            <a:fillRect/>
          </a:stretch>
        </p:blipFill>
        <p:spPr bwMode="auto">
          <a:xfrm>
            <a:off x="1602971" y="296369"/>
            <a:ext cx="8986057" cy="45668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7543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A59A1-4175-9B0B-0854-9C8029FFE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674AC4-FFCF-A6DC-9D5B-410FF0AB0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16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670715-0ADC-2A42-23CE-FCCF4064912A}"/>
              </a:ext>
            </a:extLst>
          </p:cNvPr>
          <p:cNvSpPr txBox="1"/>
          <p:nvPr/>
        </p:nvSpPr>
        <p:spPr>
          <a:xfrm>
            <a:off x="3565004" y="4863217"/>
            <a:ext cx="6146156" cy="878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" 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Эволюция значения приспособленности на протяжении поколений (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t=3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для первого элемента</a:t>
            </a:r>
            <a:endParaRPr lang="en-GB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F67DE4-F817-7FC4-4494-C9AC16C01C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4"/>
          <a:stretch>
            <a:fillRect/>
          </a:stretch>
        </p:blipFill>
        <p:spPr bwMode="auto">
          <a:xfrm>
            <a:off x="1634405" y="215347"/>
            <a:ext cx="9145482" cy="46478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592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30EAEB-8D2D-21F7-66A3-614DFCB2F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17</a:t>
            </a:fld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5F5F45-B02B-8A3D-E2D1-784505E4B2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580" y="475127"/>
            <a:ext cx="8148684" cy="489682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554C7A-AF43-5657-E616-4A8EA73D1CBA}"/>
              </a:ext>
            </a:extLst>
          </p:cNvPr>
          <p:cNvSpPr txBox="1"/>
          <p:nvPr/>
        </p:nvSpPr>
        <p:spPr>
          <a:xfrm>
            <a:off x="2476981" y="5535016"/>
            <a:ext cx="74309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Эволюция значения приспособленности на протяжении работы гибридного алгоритма (ГСА) для первого элемента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04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45E97-F066-C7B1-CB25-571FC808B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18</a:t>
            </a:fld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326B58-076D-1811-2BF1-9165F4029E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0"/>
          <a:stretch>
            <a:fillRect/>
          </a:stretch>
        </p:blipFill>
        <p:spPr bwMode="auto">
          <a:xfrm>
            <a:off x="3407828" y="457199"/>
            <a:ext cx="6045580" cy="48583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5F149F-9E61-92F8-3D69-B8107D8AB224}"/>
              </a:ext>
            </a:extLst>
          </p:cNvPr>
          <p:cNvSpPr txBox="1"/>
          <p:nvPr/>
        </p:nvSpPr>
        <p:spPr>
          <a:xfrm>
            <a:off x="3078865" y="5512806"/>
            <a:ext cx="66901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Оптимальное поперечное сечение первого элемента, найденное с помощью гибридного генетического алгоритма (ГСА)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71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70978-E12A-3F0C-5EE5-5D98A94F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19</a:t>
            </a:fld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5872B7-E3D2-FA95-7C07-E443610F59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573" y="136524"/>
            <a:ext cx="8744801" cy="525428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CE4BCC-D736-558B-9120-504F3B4F2B76}"/>
              </a:ext>
            </a:extLst>
          </p:cNvPr>
          <p:cNvSpPr txBox="1"/>
          <p:nvPr/>
        </p:nvSpPr>
        <p:spPr>
          <a:xfrm>
            <a:off x="3150565" y="5426021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Площадь поперечного сечения элементов 1-4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5528B5-B159-DA10-828E-E0AFDD9D10B5}"/>
              </a:ext>
            </a:extLst>
          </p:cNvPr>
          <p:cNvSpPr txBox="1"/>
          <p:nvPr/>
        </p:nvSpPr>
        <p:spPr>
          <a:xfrm>
            <a:off x="424873" y="5982352"/>
            <a:ext cx="10261600" cy="703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8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8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«min» и «max» обозначают минимальное и максимальное значения приспособленности, полученные в результате 40 независимых запусков для каждого из алгоритмов ГА и ГСА.</a:t>
            </a:r>
            <a:endParaRPr lang="en-GB" sz="18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10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7"/>
            <a:ext cx="12192000" cy="1022713"/>
          </a:xfrm>
          <a:prstGeom prst="rect">
            <a:avLst/>
          </a:prstGeom>
        </p:spPr>
      </p:pic>
      <p:sp>
        <p:nvSpPr>
          <p:cNvPr id="33" name="Номер слайда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2</a:t>
            </a:fld>
            <a:endParaRPr lang="ru-R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47D59B-539F-35EA-D64C-752B73855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3939" y="1599238"/>
            <a:ext cx="3025140" cy="41681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B60867-0C1D-1A02-986F-0AEEDAE272CF}"/>
              </a:ext>
            </a:extLst>
          </p:cNvPr>
          <p:cNvSpPr txBox="1"/>
          <p:nvPr/>
        </p:nvSpPr>
        <p:spPr>
          <a:xfrm>
            <a:off x="444955" y="1185433"/>
            <a:ext cx="6096000" cy="3592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исследования.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и верификация гибридного генетико-сеточного алгоритма (ГСА) для проектирования сварных стальных двутавровых сечений с минимальной площадью поперечного сечения, обеспечивающего повышение вычислительной эффективности при сохранении точности решения.</a:t>
            </a:r>
            <a:endParaRPr lang="en-GB" sz="2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3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92F81-8559-8678-F5CC-310F531E2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C792A-6F4D-1ADF-4398-13D1E33FB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20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2AE2DC-3505-0188-ED57-3747FDECCA3A}"/>
              </a:ext>
            </a:extLst>
          </p:cNvPr>
          <p:cNvSpPr txBox="1"/>
          <p:nvPr/>
        </p:nvSpPr>
        <p:spPr>
          <a:xfrm>
            <a:off x="3314599" y="5846031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Площадь поперечного сечения элементов 5-8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D48541-71D6-4471-FD6B-B02A7DEF4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525" y="79346"/>
            <a:ext cx="8996218" cy="5625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729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CA4CC-45DF-4D10-0CC1-BFED25EB7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22B4B5-0D6A-238D-7725-5CAB7FD84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21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DDDECB-15A9-269E-3BE3-EA7CBB30AE9F}"/>
              </a:ext>
            </a:extLst>
          </p:cNvPr>
          <p:cNvSpPr txBox="1"/>
          <p:nvPr/>
        </p:nvSpPr>
        <p:spPr>
          <a:xfrm>
            <a:off x="3575213" y="588604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Площадь поперечного сечения элементов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8FFD93-3B80-EADC-2BE6-E60148A43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695" y="0"/>
            <a:ext cx="9463106" cy="57850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261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3B2E4-72A3-61FB-9E49-2674A5D89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22</a:t>
            </a:fld>
            <a:endParaRPr lang="ru-RU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8CAC332-D013-3458-FCF4-AF03BC8EC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635854"/>
              </p:ext>
            </p:extLst>
          </p:nvPr>
        </p:nvGraphicFramePr>
        <p:xfrm>
          <a:off x="451413" y="344162"/>
          <a:ext cx="11424211" cy="604100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35642">
                  <a:extLst>
                    <a:ext uri="{9D8B030D-6E8A-4147-A177-3AD203B41FA5}">
                      <a16:colId xmlns:a16="http://schemas.microsoft.com/office/drawing/2014/main" val="3787359763"/>
                    </a:ext>
                  </a:extLst>
                </a:gridCol>
                <a:gridCol w="2435642">
                  <a:extLst>
                    <a:ext uri="{9D8B030D-6E8A-4147-A177-3AD203B41FA5}">
                      <a16:colId xmlns:a16="http://schemas.microsoft.com/office/drawing/2014/main" val="1311827943"/>
                    </a:ext>
                  </a:extLst>
                </a:gridCol>
                <a:gridCol w="2435642">
                  <a:extLst>
                    <a:ext uri="{9D8B030D-6E8A-4147-A177-3AD203B41FA5}">
                      <a16:colId xmlns:a16="http://schemas.microsoft.com/office/drawing/2014/main" val="4278889566"/>
                    </a:ext>
                  </a:extLst>
                </a:gridCol>
                <a:gridCol w="2152322">
                  <a:extLst>
                    <a:ext uri="{9D8B030D-6E8A-4147-A177-3AD203B41FA5}">
                      <a16:colId xmlns:a16="http://schemas.microsoft.com/office/drawing/2014/main" val="2627302849"/>
                    </a:ext>
                  </a:extLst>
                </a:gridCol>
                <a:gridCol w="1964963">
                  <a:extLst>
                    <a:ext uri="{9D8B030D-6E8A-4147-A177-3AD203B41FA5}">
                      <a16:colId xmlns:a16="http://schemas.microsoft.com/office/drawing/2014/main" val="3950922922"/>
                    </a:ext>
                  </a:extLst>
                </a:gridCol>
              </a:tblGrid>
              <a:tr h="20459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элемента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ГА*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ГСА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9297893"/>
                  </a:ext>
                </a:extLst>
              </a:tr>
              <a:tr h="20459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min** 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max**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min**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max**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2500777238"/>
                  </a:ext>
                </a:extLst>
              </a:tr>
              <a:tr h="20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3.90 %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9.08 %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2772177365"/>
                  </a:ext>
                </a:extLst>
              </a:tr>
              <a:tr h="20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0.08 %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4.34 %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17511159"/>
                  </a:ext>
                </a:extLst>
              </a:tr>
              <a:tr h="20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0.43 %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3.39 %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1603892139"/>
                  </a:ext>
                </a:extLst>
              </a:tr>
              <a:tr h="20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3.01 %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8.37 %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4142846238"/>
                  </a:ext>
                </a:extLst>
              </a:tr>
              <a:tr h="20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2.36 %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12.24 %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0.47 %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3692667545"/>
                  </a:ext>
                </a:extLst>
              </a:tr>
              <a:tr h="20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0.28 %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9.56 %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2418692911"/>
                  </a:ext>
                </a:extLst>
              </a:tr>
              <a:tr h="20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1.22 %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8.19 %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1760956077"/>
                  </a:ext>
                </a:extLst>
              </a:tr>
              <a:tr h="20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2.67 %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13.09 %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3518579331"/>
                  </a:ext>
                </a:extLst>
              </a:tr>
              <a:tr h="20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21.01 %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2690244786"/>
                  </a:ext>
                </a:extLst>
              </a:tr>
              <a:tr h="20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1.56 %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10.59 %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420416001"/>
                  </a:ext>
                </a:extLst>
              </a:tr>
              <a:tr h="20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1.33 %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7.65 %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960733277"/>
                  </a:ext>
                </a:extLst>
              </a:tr>
              <a:tr h="20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2.98 %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7.04 %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2011898546"/>
                  </a:ext>
                </a:extLst>
              </a:tr>
              <a:tr h="20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отклонение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9.07 %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1102548949"/>
                  </a:ext>
                </a:extLst>
              </a:tr>
              <a:tr h="427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Среднеквадратическое отклонение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1.28 %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4.91 %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0.00 %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0.16%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extLst>
                  <a:ext uri="{0D108BD9-81ED-4DB2-BD59-A6C34878D82A}">
                    <a16:rowId xmlns:a16="http://schemas.microsoft.com/office/drawing/2014/main" val="4270288308"/>
                  </a:ext>
                </a:extLst>
              </a:tr>
              <a:tr h="1495766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Примечания: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 - Максимальное количество поколений, используемое для ГА, составило 1000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применения критерия «ранней остановки»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38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 -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«min» и «max» обозначают минимальное и максимальное значения приспособленности, полученные в результате 40 независимых запусков для каждого из алгоритмов ГА и ГСА.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61" marR="67861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45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29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9D98D-42F1-858F-BA92-3E25BBEA5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23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149CA9-4937-3AF9-C5BD-680FBBFAA7F7}"/>
              </a:ext>
            </a:extLst>
          </p:cNvPr>
          <p:cNvSpPr txBox="1"/>
          <p:nvPr/>
        </p:nvSpPr>
        <p:spPr>
          <a:xfrm>
            <a:off x="429422" y="136524"/>
            <a:ext cx="11640658" cy="2258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ГСА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демонстрирует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исключительную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надежность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определении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глобального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оптимума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тестовых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элементах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 40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независимых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запусках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ГСА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достигал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точного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глобального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оптимума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отклонение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0,00%) в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запуске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9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случаев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оставшихся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трех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элементов (5, 7 и 10) ГСА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минимальные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максимальные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отклонения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0,47%, 0,31% и 0,24%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соответственно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BF2DCF-EFEB-DE70-9AC3-71BE128608C8}"/>
              </a:ext>
            </a:extLst>
          </p:cNvPr>
          <p:cNvSpPr txBox="1"/>
          <p:nvPr/>
        </p:nvSpPr>
        <p:spPr>
          <a:xfrm>
            <a:off x="429422" y="4562182"/>
            <a:ext cx="11513196" cy="2120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Гибридизация генетических операторов с локальным поиском по сетке эффективно позволяет алгоритму постоянно избегать локальных оптимумов и эффективно уточнять решения. Результаты подтверждают его устойчивость и нечувствительность к случайной инициализации. Напротив, высокая вариативность результатов ГА (стандартные отклонения до 4,91%) демонстрирует его зависимость от качества начальной популяции и тенденцию к застою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субоптимальных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решениях.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5D1E97-22E6-F81D-1307-3A41FB7EFD3B}"/>
              </a:ext>
            </a:extLst>
          </p:cNvPr>
          <p:cNvSpPr txBox="1"/>
          <p:nvPr/>
        </p:nvSpPr>
        <p:spPr>
          <a:xfrm>
            <a:off x="429422" y="2368966"/>
            <a:ext cx="12076614" cy="2120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Гибридный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генетический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ГСА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достигает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этого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высококачественного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долю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необходимого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поиска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сетке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тестовых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примеров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ГСА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сошелся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секунд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время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поиск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сетке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потребовал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58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дискретного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проектирования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делает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предлагаемый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весьма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подходящим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практических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инженерных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проектирования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точность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время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имеют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решающее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9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4D6DA-AAEC-B387-F93D-B9EDACCD0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0F858A6-7C8F-E152-8F20-B74151DD3F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7"/>
            <a:ext cx="12192000" cy="102271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D9B27-E873-E7A2-3BF7-5DDCA572B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2357746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6002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BED0F3-DFA8-3ECD-884C-F632161C6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342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24E45-5FA1-3961-CF63-33A8AA612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98C0971-E135-8B7B-A917-A6CA5382D1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7"/>
            <a:ext cx="12192000" cy="10227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4DA2CC-8565-64C1-C8F5-E683841B6B82}"/>
              </a:ext>
            </a:extLst>
          </p:cNvPr>
          <p:cNvSpPr txBox="1"/>
          <p:nvPr/>
        </p:nvSpPr>
        <p:spPr>
          <a:xfrm>
            <a:off x="814387" y="2621842"/>
            <a:ext cx="1056322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Генетический алгоритм (ГА) для подбора сечений</a:t>
            </a:r>
            <a:endParaRPr lang="en-GB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9">
            <a:extLst>
              <a:ext uri="{FF2B5EF4-FFF2-40B4-BE49-F238E27FC236}">
                <a16:creationId xmlns:a16="http://schemas.microsoft.com/office/drawing/2014/main" id="{A52E2671-510F-19D0-A8BC-3B862B5D0F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9532"/>
            <a:ext cx="12192000" cy="1022713"/>
          </a:xfrm>
          <a:prstGeom prst="rect">
            <a:avLst/>
          </a:prstGeom>
        </p:spPr>
      </p:pic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5CE1F34A-E8DC-11C0-8E05-3F43D915A6E1}"/>
              </a:ext>
            </a:extLst>
          </p:cNvPr>
          <p:cNvSpPr txBox="1">
            <a:spLocks/>
          </p:cNvSpPr>
          <p:nvPr/>
        </p:nvSpPr>
        <p:spPr>
          <a:xfrm>
            <a:off x="9258300" y="63658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F9AC15E-FCD1-4167-800F-1DB8497ABFCE}" type="slidenum">
              <a:rPr lang="ru-RU" sz="1401" smtClean="0"/>
              <a:pPr/>
              <a:t>3</a:t>
            </a:fld>
            <a:endParaRPr lang="ru-RU" sz="1401" dirty="0"/>
          </a:p>
        </p:txBody>
      </p:sp>
    </p:spTree>
    <p:extLst>
      <p:ext uri="{BB962C8B-B14F-4D97-AF65-F5344CB8AC3E}">
        <p14:creationId xmlns:p14="http://schemas.microsoft.com/office/powerpoint/2010/main" val="404258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1695F-DF02-0808-FA55-EC1D4B767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9F487C39-A9B6-C555-D43E-95EFB5EFCFDE}"/>
              </a:ext>
            </a:extLst>
          </p:cNvPr>
          <p:cNvSpPr txBox="1">
            <a:spLocks/>
          </p:cNvSpPr>
          <p:nvPr/>
        </p:nvSpPr>
        <p:spPr>
          <a:xfrm>
            <a:off x="9322520" y="55623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F9AC15E-FCD1-4167-800F-1DB8497ABFCE}" type="slidenum">
              <a:rPr lang="ru-RU" sz="1401" smtClean="0"/>
              <a:pPr/>
              <a:t>4</a:t>
            </a:fld>
            <a:endParaRPr lang="ru-RU" sz="140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38FA6A-D02C-5409-D58D-2303FC8209E8}"/>
              </a:ext>
            </a:extLst>
          </p:cNvPr>
          <p:cNvSpPr/>
          <p:nvPr/>
        </p:nvSpPr>
        <p:spPr>
          <a:xfrm>
            <a:off x="4542745" y="144500"/>
            <a:ext cx="3106509" cy="1250191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Вычисление значения функции приспособленности каждого индивидуума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sz="14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BA98DD-F3D8-117A-7EFF-91A5E77174E2}"/>
              </a:ext>
            </a:extLst>
          </p:cNvPr>
          <p:cNvSpPr/>
          <p:nvPr/>
        </p:nvSpPr>
        <p:spPr>
          <a:xfrm>
            <a:off x="4542745" y="1766680"/>
            <a:ext cx="3106509" cy="56002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40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Отбор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sz="140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7CB219-A181-8BF8-680D-7BFEBB36AC00}"/>
              </a:ext>
            </a:extLst>
          </p:cNvPr>
          <p:cNvSpPr/>
          <p:nvPr/>
        </p:nvSpPr>
        <p:spPr>
          <a:xfrm>
            <a:off x="4729886" y="2675687"/>
            <a:ext cx="2732226" cy="56002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Скрещивание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BF07B99-7EE3-97B2-1647-AC97BEBF2CC9}"/>
              </a:ext>
            </a:extLst>
          </p:cNvPr>
          <p:cNvCxnSpPr>
            <a:cxnSpLocks/>
          </p:cNvCxnSpPr>
          <p:nvPr/>
        </p:nvCxnSpPr>
        <p:spPr>
          <a:xfrm>
            <a:off x="6096457" y="1394691"/>
            <a:ext cx="0" cy="360000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52AE5CF-8E86-CF6C-CBAD-BA200CFBE24B}"/>
              </a:ext>
            </a:extLst>
          </p:cNvPr>
          <p:cNvSpPr/>
          <p:nvPr/>
        </p:nvSpPr>
        <p:spPr>
          <a:xfrm>
            <a:off x="750128" y="149504"/>
            <a:ext cx="2713965" cy="928951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начальной популяции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sz="14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53C7A0-F265-5E0C-62C8-39D69D0433D3}"/>
              </a:ext>
            </a:extLst>
          </p:cNvPr>
          <p:cNvSpPr/>
          <p:nvPr/>
        </p:nvSpPr>
        <p:spPr>
          <a:xfrm>
            <a:off x="4729886" y="3584693"/>
            <a:ext cx="2732226" cy="56002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Мутация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EF90055E-C241-4117-559C-AC69BD8D8AEB}"/>
              </a:ext>
            </a:extLst>
          </p:cNvPr>
          <p:cNvSpPr/>
          <p:nvPr/>
        </p:nvSpPr>
        <p:spPr>
          <a:xfrm>
            <a:off x="4350026" y="5446858"/>
            <a:ext cx="3567901" cy="1250191"/>
          </a:xfrm>
          <a:prstGeom prst="diamond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остановки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6FCDCF9-2D83-A80D-C8AD-B5222509B80D}"/>
                  </a:ext>
                </a:extLst>
              </p:cNvPr>
              <p:cNvSpPr/>
              <p:nvPr/>
            </p:nvSpPr>
            <p:spPr>
              <a:xfrm>
                <a:off x="8849472" y="5538223"/>
                <a:ext cx="2855095" cy="1067459"/>
              </a:xfrm>
              <a:prstGeom prst="rect">
                <a:avLst/>
              </a:prstGeom>
              <a:ln w="31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Выбор индивидуума с минимальной площадью сечения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А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𝒎𝒊𝒏</m:t>
                        </m:r>
                      </m:sub>
                    </m:sSub>
                  </m:oMath>
                </a14:m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GB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GB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6FCDCF9-2D83-A80D-C8AD-B5222509B8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9472" y="5538223"/>
                <a:ext cx="2855095" cy="1067459"/>
              </a:xfrm>
              <a:prstGeom prst="rect">
                <a:avLst/>
              </a:prstGeom>
              <a:blipFill>
                <a:blip r:embed="rId2"/>
                <a:stretch>
                  <a:fillRect l="-640" r="-2345" b="-1136"/>
                </a:stretch>
              </a:blipFill>
              <a:ln w="3175"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7F715EF-AF2B-6585-17DA-5B2A9476C534}"/>
              </a:ext>
            </a:extLst>
          </p:cNvPr>
          <p:cNvCxnSpPr>
            <a:cxnSpLocks/>
          </p:cNvCxnSpPr>
          <p:nvPr/>
        </p:nvCxnSpPr>
        <p:spPr>
          <a:xfrm>
            <a:off x="6095998" y="2326708"/>
            <a:ext cx="0" cy="360000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ADB7734-EBD9-F6AC-BEF5-CB5049C4EE19}"/>
              </a:ext>
            </a:extLst>
          </p:cNvPr>
          <p:cNvCxnSpPr>
            <a:cxnSpLocks/>
          </p:cNvCxnSpPr>
          <p:nvPr/>
        </p:nvCxnSpPr>
        <p:spPr>
          <a:xfrm>
            <a:off x="6094207" y="3224693"/>
            <a:ext cx="0" cy="360000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6133542-0DF8-F63B-F15E-DB1ADD03B143}"/>
              </a:ext>
            </a:extLst>
          </p:cNvPr>
          <p:cNvCxnSpPr>
            <a:cxnSpLocks/>
          </p:cNvCxnSpPr>
          <p:nvPr/>
        </p:nvCxnSpPr>
        <p:spPr>
          <a:xfrm>
            <a:off x="6094207" y="4144720"/>
            <a:ext cx="0" cy="360000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6F400C3F-60DF-D869-ADD8-C61DDDBB72CC}"/>
              </a:ext>
            </a:extLst>
          </p:cNvPr>
          <p:cNvCxnSpPr>
            <a:stCxn id="16" idx="1"/>
            <a:endCxn id="8" idx="1"/>
          </p:cNvCxnSpPr>
          <p:nvPr/>
        </p:nvCxnSpPr>
        <p:spPr>
          <a:xfrm rot="10800000" flipH="1">
            <a:off x="4350025" y="769596"/>
            <a:ext cx="192719" cy="5302358"/>
          </a:xfrm>
          <a:prstGeom prst="bentConnector3">
            <a:avLst>
              <a:gd name="adj1" fmla="val -11861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E43E018-008E-7F4F-CAC5-2FA244ECDC5D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3464093" y="613979"/>
            <a:ext cx="107865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F8DB1D5-E20A-6957-5F79-B76408BB0268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 flipV="1">
            <a:off x="7917927" y="6071953"/>
            <a:ext cx="93154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D825660-3838-2C4E-EEBA-B0C702009493}"/>
              </a:ext>
            </a:extLst>
          </p:cNvPr>
          <p:cNvSpPr txBox="1"/>
          <p:nvPr/>
        </p:nvSpPr>
        <p:spPr>
          <a:xfrm>
            <a:off x="8138936" y="5688014"/>
            <a:ext cx="489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B48922-33DE-CEF4-F9A8-96353F5BBEC3}"/>
              </a:ext>
            </a:extLst>
          </p:cNvPr>
          <p:cNvSpPr txBox="1"/>
          <p:nvPr/>
        </p:nvSpPr>
        <p:spPr>
          <a:xfrm>
            <a:off x="3563872" y="5665321"/>
            <a:ext cx="60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9448BC-56D6-3A23-FE09-B3E5D8B03154}"/>
              </a:ext>
            </a:extLst>
          </p:cNvPr>
          <p:cNvSpPr/>
          <p:nvPr/>
        </p:nvSpPr>
        <p:spPr>
          <a:xfrm>
            <a:off x="4729886" y="4524001"/>
            <a:ext cx="2732226" cy="56002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наилучшего индивидуума</a:t>
            </a:r>
            <a:endParaRPr lang="en-GB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9E25BC7-A953-07FA-AA3B-C5366A420800}"/>
              </a:ext>
            </a:extLst>
          </p:cNvPr>
          <p:cNvCxnSpPr>
            <a:cxnSpLocks/>
          </p:cNvCxnSpPr>
          <p:nvPr/>
        </p:nvCxnSpPr>
        <p:spPr>
          <a:xfrm>
            <a:off x="6133977" y="5084028"/>
            <a:ext cx="0" cy="360000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8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24" grpId="0"/>
      <p:bldP spid="25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FCCD3-DBEB-B205-4340-421BDE2B4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5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C9B40E-B61F-BA99-89CC-CE90494CFFDE}"/>
              </a:ext>
            </a:extLst>
          </p:cNvPr>
          <p:cNvSpPr txBox="1"/>
          <p:nvPr/>
        </p:nvSpPr>
        <p:spPr>
          <a:xfrm>
            <a:off x="814387" y="2621842"/>
            <a:ext cx="1056322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Гибридный</a:t>
            </a:r>
            <a:r>
              <a:rPr lang="ru-RU" b="1" dirty="0"/>
              <a:t>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генетический алгоритм (ГСА) для подбора сечений</a:t>
            </a:r>
            <a:endParaRPr lang="en-GB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28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5AC6D-9622-D6E2-0724-935C9F364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6</a:t>
            </a:fld>
            <a:endParaRPr lang="ru-RU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A7781B3-4521-A729-C4B7-CEE92C3F5AFB}"/>
              </a:ext>
            </a:extLst>
          </p:cNvPr>
          <p:cNvSpPr/>
          <p:nvPr/>
        </p:nvSpPr>
        <p:spPr>
          <a:xfrm>
            <a:off x="3937119" y="318413"/>
            <a:ext cx="996316" cy="357182"/>
          </a:xfrm>
          <a:prstGeom prst="roundRect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FA26157-E689-9E46-17A6-50156FE0F057}"/>
              </a:ext>
            </a:extLst>
          </p:cNvPr>
          <p:cNvSpPr/>
          <p:nvPr/>
        </p:nvSpPr>
        <p:spPr>
          <a:xfrm>
            <a:off x="4108521" y="918310"/>
            <a:ext cx="631510" cy="267204"/>
          </a:xfrm>
          <a:prstGeom prst="rect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1600" b="1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</a:t>
            </a:r>
          </a:p>
          <a:p>
            <a:pPr algn="ctr"/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E9B944C-27FF-66C6-7D6D-D4857941729A}"/>
              </a:ext>
            </a:extLst>
          </p:cNvPr>
          <p:cNvSpPr/>
          <p:nvPr/>
        </p:nvSpPr>
        <p:spPr>
          <a:xfrm>
            <a:off x="2371512" y="5612625"/>
            <a:ext cx="783284" cy="292206"/>
          </a:xfrm>
          <a:prstGeom prst="rect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1600" b="1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GB" sz="1600" b="1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GB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</a:p>
          <a:p>
            <a:pPr algn="ctr"/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1C55E5F-7895-F5CD-456A-FABCC723780E}"/>
              </a:ext>
            </a:extLst>
          </p:cNvPr>
          <p:cNvSpPr/>
          <p:nvPr/>
        </p:nvSpPr>
        <p:spPr>
          <a:xfrm>
            <a:off x="4092707" y="3416371"/>
            <a:ext cx="654002" cy="420993"/>
          </a:xfrm>
          <a:prstGeom prst="rect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</a:t>
            </a:r>
            <a:r>
              <a:rPr lang="en-GB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214E52B-E306-0853-B4F0-838DD7DE461A}"/>
                  </a:ext>
                </a:extLst>
              </p:cNvPr>
              <p:cNvSpPr/>
              <p:nvPr/>
            </p:nvSpPr>
            <p:spPr>
              <a:xfrm>
                <a:off x="2153316" y="4130940"/>
                <a:ext cx="4527689" cy="916112"/>
              </a:xfrm>
              <a:prstGeom prst="rect">
                <a:avLst/>
              </a:prstGeom>
              <a:noFill/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n w="0"/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Получение минимального значения функции приспособленности и минимальных значений параметров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b="1" i="1">
                            <a:ln w="0"/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b="1" i="1">
                            <a:ln w="0"/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1600" b="1" i="1">
                            <a:ln w="0"/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lang="en-US" sz="1600" b="1" i="1">
                            <a:ln w="0"/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bSup>
                  </m:oMath>
                </a14:m>
                <a:endParaRPr lang="en-GB" sz="1600" b="1" dirty="0">
                  <a:ln w="0"/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214E52B-E306-0853-B4F0-838DD7DE46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3316" y="4130940"/>
                <a:ext cx="4527689" cy="916112"/>
              </a:xfrm>
              <a:prstGeom prst="rect">
                <a:avLst/>
              </a:prstGeom>
              <a:blipFill>
                <a:blip r:embed="rId2"/>
                <a:stretch>
                  <a:fillRect r="-805" b="-3289"/>
                </a:stretch>
              </a:blipFill>
              <a:ln w="952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Flowchart: Decision 40">
            <a:extLst>
              <a:ext uri="{FF2B5EF4-FFF2-40B4-BE49-F238E27FC236}">
                <a16:creationId xmlns:a16="http://schemas.microsoft.com/office/drawing/2014/main" id="{8C4EAA9F-FA0F-E252-E951-4308557B6D57}"/>
              </a:ext>
            </a:extLst>
          </p:cNvPr>
          <p:cNvSpPr/>
          <p:nvPr/>
        </p:nvSpPr>
        <p:spPr>
          <a:xfrm>
            <a:off x="3895852" y="1472905"/>
            <a:ext cx="1047713" cy="771525"/>
          </a:xfrm>
          <a:prstGeom prst="flowChartDecision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</a:t>
            </a:r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FAAED25-2D72-5F28-40CE-013739EDAF0B}"/>
              </a:ext>
            </a:extLst>
          </p:cNvPr>
          <p:cNvSpPr txBox="1"/>
          <p:nvPr/>
        </p:nvSpPr>
        <p:spPr>
          <a:xfrm>
            <a:off x="3773944" y="2208420"/>
            <a:ext cx="709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99A80BE-F2CE-5563-351A-5119B48C423A}"/>
              </a:ext>
            </a:extLst>
          </p:cNvPr>
          <p:cNvSpPr/>
          <p:nvPr/>
        </p:nvSpPr>
        <p:spPr>
          <a:xfrm>
            <a:off x="8630324" y="1989470"/>
            <a:ext cx="1928665" cy="509919"/>
          </a:xfrm>
          <a:prstGeom prst="rect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поиск по сетке </a:t>
            </a:r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427EED6-BAC3-3B5E-BDC2-0046AC059EC9}"/>
              </a:ext>
            </a:extLst>
          </p:cNvPr>
          <p:cNvSpPr/>
          <p:nvPr/>
        </p:nvSpPr>
        <p:spPr>
          <a:xfrm>
            <a:off x="3262499" y="2589559"/>
            <a:ext cx="2314418" cy="543458"/>
          </a:xfrm>
          <a:prstGeom prst="rect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Начальные границы параметров</a:t>
            </a:r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48F9299-D4D9-71F1-94B3-01C1180CF394}"/>
              </a:ext>
            </a:extLst>
          </p:cNvPr>
          <p:cNvSpPr/>
          <p:nvPr/>
        </p:nvSpPr>
        <p:spPr>
          <a:xfrm>
            <a:off x="5580925" y="1472904"/>
            <a:ext cx="2163844" cy="771525"/>
          </a:xfrm>
          <a:prstGeom prst="rect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Вычисление новых границ параметров по формуле (</a:t>
            </a:r>
            <a:r>
              <a:rPr lang="ar-SY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Flowchart: Decision 45">
                <a:extLst>
                  <a:ext uri="{FF2B5EF4-FFF2-40B4-BE49-F238E27FC236}">
                    <a16:creationId xmlns:a16="http://schemas.microsoft.com/office/drawing/2014/main" id="{E5070DE5-E02E-6C2B-B4B2-00966989B06E}"/>
                  </a:ext>
                </a:extLst>
              </p:cNvPr>
              <p:cNvSpPr/>
              <p:nvPr/>
            </p:nvSpPr>
            <p:spPr>
              <a:xfrm>
                <a:off x="3527233" y="5372965"/>
                <a:ext cx="1784953" cy="771525"/>
              </a:xfrm>
              <a:prstGeom prst="flowChartDecision">
                <a:avLst/>
              </a:prstGeom>
              <a:noFill/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i="1" dirty="0">
                    <a:ln w="0"/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</a:t>
                </a:r>
                <a:r>
                  <a:rPr lang="en-US" sz="1600" b="1" dirty="0">
                    <a:ln w="0"/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ln w="0"/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ln w="0"/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  <m:sub>
                        <m:r>
                          <a:rPr lang="en-US" sz="1600" b="1" i="1">
                            <a:ln w="0"/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𝒎𝒂𝒙</m:t>
                        </m:r>
                      </m:sub>
                    </m:sSub>
                  </m:oMath>
                </a14:m>
                <a:endParaRPr lang="en-GB" sz="1600" b="1" dirty="0">
                  <a:ln w="0"/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Flowchart: Decision 45">
                <a:extLst>
                  <a:ext uri="{FF2B5EF4-FFF2-40B4-BE49-F238E27FC236}">
                    <a16:creationId xmlns:a16="http://schemas.microsoft.com/office/drawing/2014/main" id="{E5070DE5-E02E-6C2B-B4B2-00966989B0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233" y="5372965"/>
                <a:ext cx="1784953" cy="771525"/>
              </a:xfrm>
              <a:prstGeom prst="flowChartDecision">
                <a:avLst/>
              </a:prstGeom>
              <a:blipFill>
                <a:blip r:embed="rId3"/>
                <a:stretch>
                  <a:fillRect/>
                </a:stretch>
              </a:blipFill>
              <a:ln w="9525"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 46">
            <a:extLst>
              <a:ext uri="{FF2B5EF4-FFF2-40B4-BE49-F238E27FC236}">
                <a16:creationId xmlns:a16="http://schemas.microsoft.com/office/drawing/2014/main" id="{FA7788C0-38F8-78E2-C1E6-05074322D51C}"/>
              </a:ext>
            </a:extLst>
          </p:cNvPr>
          <p:cNvSpPr/>
          <p:nvPr/>
        </p:nvSpPr>
        <p:spPr>
          <a:xfrm>
            <a:off x="8214389" y="559507"/>
            <a:ext cx="2760537" cy="806573"/>
          </a:xfrm>
          <a:prstGeom prst="rect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Вычисление новых границ параметров по формулам (</a:t>
            </a:r>
            <a:r>
              <a:rPr lang="ar-SY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3)</a:t>
            </a:r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47F8EEF-64C0-4B4E-0453-580397F7E712}"/>
              </a:ext>
            </a:extLst>
          </p:cNvPr>
          <p:cNvSpPr/>
          <p:nvPr/>
        </p:nvSpPr>
        <p:spPr>
          <a:xfrm>
            <a:off x="9178085" y="4138166"/>
            <a:ext cx="833140" cy="404456"/>
          </a:xfrm>
          <a:prstGeom prst="roundRect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Конец</a:t>
            </a:r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F042FDE-21A8-58E9-C477-C59B08F4EF8F}"/>
              </a:ext>
            </a:extLst>
          </p:cNvPr>
          <p:cNvCxnSpPr>
            <a:cxnSpLocks/>
            <a:stCxn id="36" idx="2"/>
            <a:endCxn id="37" idx="0"/>
          </p:cNvCxnSpPr>
          <p:nvPr/>
        </p:nvCxnSpPr>
        <p:spPr>
          <a:xfrm flipH="1">
            <a:off x="4424276" y="675595"/>
            <a:ext cx="11001" cy="242715"/>
          </a:xfrm>
          <a:prstGeom prst="straightConnector1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0E4EC30-6E95-FDDB-8FAA-3547F8A698D1}"/>
              </a:ext>
            </a:extLst>
          </p:cNvPr>
          <p:cNvCxnSpPr>
            <a:cxnSpLocks/>
            <a:stCxn id="37" idx="2"/>
            <a:endCxn id="41" idx="0"/>
          </p:cNvCxnSpPr>
          <p:nvPr/>
        </p:nvCxnSpPr>
        <p:spPr>
          <a:xfrm flipH="1">
            <a:off x="4419709" y="1185514"/>
            <a:ext cx="4567" cy="287391"/>
          </a:xfrm>
          <a:prstGeom prst="straightConnector1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3EC00E4-E396-3DDB-770B-0B40568E6DFA}"/>
              </a:ext>
            </a:extLst>
          </p:cNvPr>
          <p:cNvCxnSpPr>
            <a:cxnSpLocks/>
            <a:stCxn id="41" idx="3"/>
            <a:endCxn id="45" idx="1"/>
          </p:cNvCxnSpPr>
          <p:nvPr/>
        </p:nvCxnSpPr>
        <p:spPr>
          <a:xfrm flipV="1">
            <a:off x="4943565" y="1858667"/>
            <a:ext cx="637360" cy="1"/>
          </a:xfrm>
          <a:prstGeom prst="straightConnector1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65D2A263-CCF2-098B-0E7A-027BF18FE553}"/>
              </a:ext>
            </a:extLst>
          </p:cNvPr>
          <p:cNvSpPr txBox="1"/>
          <p:nvPr/>
        </p:nvSpPr>
        <p:spPr>
          <a:xfrm>
            <a:off x="4881264" y="1518886"/>
            <a:ext cx="697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BBE1EF3-84E3-F0A4-4CF5-7FF8601D3D1B}"/>
              </a:ext>
            </a:extLst>
          </p:cNvPr>
          <p:cNvCxnSpPr>
            <a:cxnSpLocks/>
            <a:stCxn id="41" idx="2"/>
            <a:endCxn id="44" idx="0"/>
          </p:cNvCxnSpPr>
          <p:nvPr/>
        </p:nvCxnSpPr>
        <p:spPr>
          <a:xfrm flipH="1">
            <a:off x="4419708" y="2244430"/>
            <a:ext cx="1" cy="345129"/>
          </a:xfrm>
          <a:prstGeom prst="straightConnector1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08F08BDF-BE3F-63F0-FE34-9E642A6285B8}"/>
              </a:ext>
            </a:extLst>
          </p:cNvPr>
          <p:cNvCxnSpPr>
            <a:cxnSpLocks/>
            <a:stCxn id="44" idx="2"/>
            <a:endCxn id="39" idx="0"/>
          </p:cNvCxnSpPr>
          <p:nvPr/>
        </p:nvCxnSpPr>
        <p:spPr>
          <a:xfrm>
            <a:off x="4419708" y="3133017"/>
            <a:ext cx="0" cy="283354"/>
          </a:xfrm>
          <a:prstGeom prst="straightConnector1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35B85889-BD14-52D2-F035-0D4E67FCF891}"/>
              </a:ext>
            </a:extLst>
          </p:cNvPr>
          <p:cNvCxnSpPr>
            <a:cxnSpLocks/>
            <a:stCxn id="45" idx="2"/>
            <a:endCxn id="39" idx="3"/>
          </p:cNvCxnSpPr>
          <p:nvPr/>
        </p:nvCxnSpPr>
        <p:spPr>
          <a:xfrm rot="5400000">
            <a:off x="5013559" y="1977579"/>
            <a:ext cx="1382439" cy="1916138"/>
          </a:xfrm>
          <a:prstGeom prst="bentConnector2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6F08A32-3D4F-27F7-64DE-C92F1C1CEFC2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 flipH="1">
            <a:off x="4417161" y="3837364"/>
            <a:ext cx="2547" cy="293576"/>
          </a:xfrm>
          <a:prstGeom prst="straightConnector1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EFABACB6-18A6-4C99-5737-E43069298988}"/>
              </a:ext>
            </a:extLst>
          </p:cNvPr>
          <p:cNvCxnSpPr>
            <a:cxnSpLocks/>
            <a:stCxn id="47" idx="2"/>
            <a:endCxn id="43" idx="0"/>
          </p:cNvCxnSpPr>
          <p:nvPr/>
        </p:nvCxnSpPr>
        <p:spPr>
          <a:xfrm flipH="1">
            <a:off x="9594657" y="1366080"/>
            <a:ext cx="1" cy="623390"/>
          </a:xfrm>
          <a:prstGeom prst="straightConnector1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B609D38-2BFA-D2B2-38DF-F8BD4505518F}"/>
              </a:ext>
            </a:extLst>
          </p:cNvPr>
          <p:cNvCxnSpPr>
            <a:cxnSpLocks/>
            <a:stCxn id="43" idx="2"/>
            <a:endCxn id="66" idx="0"/>
          </p:cNvCxnSpPr>
          <p:nvPr/>
        </p:nvCxnSpPr>
        <p:spPr>
          <a:xfrm flipH="1">
            <a:off x="9594656" y="2499389"/>
            <a:ext cx="1" cy="454962"/>
          </a:xfrm>
          <a:prstGeom prst="straightConnector1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572A6058-52A4-BD33-65F5-40F5CAE40736}"/>
              </a:ext>
            </a:extLst>
          </p:cNvPr>
          <p:cNvCxnSpPr>
            <a:cxnSpLocks/>
            <a:stCxn id="66" idx="2"/>
            <a:endCxn id="48" idx="0"/>
          </p:cNvCxnSpPr>
          <p:nvPr/>
        </p:nvCxnSpPr>
        <p:spPr>
          <a:xfrm flipH="1">
            <a:off x="9594655" y="3650609"/>
            <a:ext cx="1" cy="487557"/>
          </a:xfrm>
          <a:prstGeom prst="straightConnector1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0AD41551-11BB-58EE-7BE5-6DA16C203B15}"/>
              </a:ext>
            </a:extLst>
          </p:cNvPr>
          <p:cNvSpPr txBox="1"/>
          <p:nvPr/>
        </p:nvSpPr>
        <p:spPr>
          <a:xfrm>
            <a:off x="4685162" y="6017798"/>
            <a:ext cx="616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01AF921-E8E7-CBBF-D17D-565C6A8152B8}"/>
              </a:ext>
            </a:extLst>
          </p:cNvPr>
          <p:cNvSpPr txBox="1"/>
          <p:nvPr/>
        </p:nvSpPr>
        <p:spPr>
          <a:xfrm>
            <a:off x="3135684" y="5319049"/>
            <a:ext cx="638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4CF6BE46-2256-830B-2F64-540EF7C0ACAE}"/>
              </a:ext>
            </a:extLst>
          </p:cNvPr>
          <p:cNvCxnSpPr>
            <a:cxnSpLocks/>
            <a:stCxn id="38" idx="1"/>
            <a:endCxn id="41" idx="1"/>
          </p:cNvCxnSpPr>
          <p:nvPr/>
        </p:nvCxnSpPr>
        <p:spPr>
          <a:xfrm rot="10800000" flipH="1">
            <a:off x="2371512" y="1858668"/>
            <a:ext cx="1524340" cy="3900060"/>
          </a:xfrm>
          <a:prstGeom prst="bentConnector3">
            <a:avLst>
              <a:gd name="adj1" fmla="val -40991"/>
            </a:avLst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D34A292B-A9AF-902C-7E92-FD8F43D65484}"/>
              </a:ext>
            </a:extLst>
          </p:cNvPr>
          <p:cNvCxnSpPr>
            <a:cxnSpLocks/>
            <a:stCxn id="46" idx="1"/>
            <a:endCxn id="38" idx="3"/>
          </p:cNvCxnSpPr>
          <p:nvPr/>
        </p:nvCxnSpPr>
        <p:spPr>
          <a:xfrm flipH="1">
            <a:off x="3154796" y="5758728"/>
            <a:ext cx="372437" cy="0"/>
          </a:xfrm>
          <a:prstGeom prst="straightConnector1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5E7EFBE5-E49E-3185-B190-4D833688847B}"/>
              </a:ext>
            </a:extLst>
          </p:cNvPr>
          <p:cNvCxnSpPr>
            <a:cxnSpLocks/>
            <a:stCxn id="40" idx="2"/>
            <a:endCxn id="46" idx="0"/>
          </p:cNvCxnSpPr>
          <p:nvPr/>
        </p:nvCxnSpPr>
        <p:spPr>
          <a:xfrm>
            <a:off x="4417161" y="5047052"/>
            <a:ext cx="2549" cy="325913"/>
          </a:xfrm>
          <a:prstGeom prst="straightConnector1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6" name="Flowchart: Display 65">
            <a:extLst>
              <a:ext uri="{FF2B5EF4-FFF2-40B4-BE49-F238E27FC236}">
                <a16:creationId xmlns:a16="http://schemas.microsoft.com/office/drawing/2014/main" id="{0DFBD419-76A8-91E8-61BD-5F6EE9895DBA}"/>
              </a:ext>
            </a:extLst>
          </p:cNvPr>
          <p:cNvSpPr/>
          <p:nvPr/>
        </p:nvSpPr>
        <p:spPr>
          <a:xfrm>
            <a:off x="8509482" y="2954351"/>
            <a:ext cx="2170347" cy="696258"/>
          </a:xfrm>
          <a:prstGeom prst="flowChartDisplay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оптимизации</a:t>
            </a:r>
            <a:endParaRPr lang="en-GB" sz="1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dirty="0"/>
          </a:p>
        </p:txBody>
      </p: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3DE7D88E-A2B6-EA87-21C1-AAA171114A0C}"/>
              </a:ext>
            </a:extLst>
          </p:cNvPr>
          <p:cNvCxnSpPr>
            <a:cxnSpLocks/>
            <a:stCxn id="46" idx="2"/>
            <a:endCxn id="47" idx="1"/>
          </p:cNvCxnSpPr>
          <p:nvPr/>
        </p:nvCxnSpPr>
        <p:spPr>
          <a:xfrm rot="5400000" flipH="1" flipV="1">
            <a:off x="3726201" y="1656302"/>
            <a:ext cx="5181696" cy="3794679"/>
          </a:xfrm>
          <a:prstGeom prst="bentConnector4">
            <a:avLst>
              <a:gd name="adj1" fmla="val -4412"/>
              <a:gd name="adj2" fmla="val 91957"/>
            </a:avLst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234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2" grpId="0"/>
      <p:bldP spid="60" grpId="0"/>
      <p:bldP spid="61" grpId="0"/>
      <p:bldP spid="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6185BF-A5CC-9A0D-83A3-8FBF10B7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7</a:t>
            </a:fld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3" name="Table 82">
                <a:extLst>
                  <a:ext uri="{FF2B5EF4-FFF2-40B4-BE49-F238E27FC236}">
                    <a16:creationId xmlns:a16="http://schemas.microsoft.com/office/drawing/2014/main" id="{AA121969-DCE9-5DAE-10A3-AF9D4FF2BBB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73686463"/>
                  </p:ext>
                </p:extLst>
              </p:nvPr>
            </p:nvGraphicFramePr>
            <p:xfrm>
              <a:off x="2811637" y="489036"/>
              <a:ext cx="7536130" cy="110826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392820">
                      <a:extLst>
                        <a:ext uri="{9D8B030D-6E8A-4147-A177-3AD203B41FA5}">
                          <a16:colId xmlns:a16="http://schemas.microsoft.com/office/drawing/2014/main" val="3421415772"/>
                        </a:ext>
                      </a:extLst>
                    </a:gridCol>
                    <a:gridCol w="1143310">
                      <a:extLst>
                        <a:ext uri="{9D8B030D-6E8A-4147-A177-3AD203B41FA5}">
                          <a16:colId xmlns:a16="http://schemas.microsoft.com/office/drawing/2014/main" val="491635550"/>
                        </a:ext>
                      </a:extLst>
                    </a:gridCol>
                  </a:tblGrid>
                  <a:tr h="1108269"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GB" sz="2000" i="1" cap="all" smtClean="0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2000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ru-RU" sz="2000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ru-RU" sz="2000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ru-RU" sz="2000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+1,</m:t>
                                  </m:r>
                                  <m:r>
                                    <a:rPr lang="ru-RU" sz="2000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𝑚𝑎𝑥</m:t>
                                  </m:r>
                                </m:sup>
                              </m:sSubSup>
                              <m:r>
                                <a:rPr lang="ru-RU" sz="2000" cap="all">
                                  <a:solidFill>
                                    <a:sysClr val="windowText" lastClr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GB" sz="2000" i="1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2000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ru-RU" sz="2000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ru-RU" sz="2000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bSup>
                              <m:r>
                                <a:rPr lang="ru-RU" sz="2000" cap="all">
                                  <a:solidFill>
                                    <a:sysClr val="windowText" lastClr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GB" sz="2000" i="1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000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bSup>
                                    <m:sSubSupPr>
                                      <m:ctrlPr>
                                        <a:rPr lang="en-GB" sz="2000" i="1" cap="all"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000" cap="all"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</m:e>
                                    <m:sub>
                                      <m:r>
                                        <a:rPr lang="ru-RU" sz="2000" cap="all"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ru-RU" sz="2000" cap="all"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𝐺𝐴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ru-RU" sz="2000" cap="all">
                                  <a:solidFill>
                                    <a:sysClr val="windowText" lastClr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000" b="1" i="0" cap="all" smtClean="0">
                                  <a:solidFill>
                                    <a:sysClr val="windowText" lastClr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ru-RU" sz="2000" cap="all">
                                  <a:solidFill>
                                    <a:sysClr val="windowText" lastClr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0≤</m:t>
                              </m:r>
                              <m:sSubSup>
                                <m:sSubSupPr>
                                  <m:ctrlPr>
                                    <a:rPr lang="en-GB" sz="2000" i="1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2000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</m:e>
                                <m:sub>
                                  <m:r>
                                    <a:rPr lang="ru-RU" sz="2000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ru-RU" sz="2000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𝐺𝐴</m:t>
                                  </m:r>
                                </m:sup>
                              </m:sSubSup>
                              <m:r>
                                <a:rPr lang="ru-RU" sz="2000" cap="all">
                                  <a:solidFill>
                                    <a:sysClr val="windowText" lastClr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f>
                                <m:fPr>
                                  <m:ctrlPr>
                                    <a:rPr lang="en-GB" sz="2000" i="1" cap="all"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GB" sz="2000" i="1" cap="all"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000" cap="all"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ru-RU" sz="2000" cap="all"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ru-RU" sz="2000" cap="all"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p>
                                  </m:sSubSup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GB" sz="2000" i="1" cap="all"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000" cap="all"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ru-RU" sz="2000" cap="all"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ru-RU" sz="2000" cap="all"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p>
                                  </m:sSubSup>
                                </m:den>
                              </m:f>
                              <m:r>
                                <a:rPr lang="ru-RU" sz="2000" cap="all">
                                  <a:solidFill>
                                    <a:sysClr val="windowText" lastClr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oMath>
                          </a14:m>
                          <a:r>
                            <a:rPr lang="ru-RU" sz="2000" cap="all" dirty="0">
                              <a:solidFill>
                                <a:sysClr val="windowText" lastClr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en-GB" sz="2000" cap="all" dirty="0">
                            <a:solidFill>
                              <a:sysClr val="windowText" lastClr="00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2000" b="0" cap="all" dirty="0">
                              <a:solidFill>
                                <a:sysClr val="windowText" lastClr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(1)</a:t>
                          </a:r>
                          <a:endParaRPr lang="en-GB" sz="2000" b="0" cap="all" dirty="0">
                            <a:solidFill>
                              <a:sysClr val="windowText" lastClr="000000"/>
                            </a:solidFill>
                            <a:effectLst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377249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3" name="Table 82">
                <a:extLst>
                  <a:ext uri="{FF2B5EF4-FFF2-40B4-BE49-F238E27FC236}">
                    <a16:creationId xmlns:a16="http://schemas.microsoft.com/office/drawing/2014/main" id="{AA121969-DCE9-5DAE-10A3-AF9D4FF2BBB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73686463"/>
                  </p:ext>
                </p:extLst>
              </p:nvPr>
            </p:nvGraphicFramePr>
            <p:xfrm>
              <a:off x="2811637" y="489036"/>
              <a:ext cx="7536130" cy="110826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392820">
                      <a:extLst>
                        <a:ext uri="{9D8B030D-6E8A-4147-A177-3AD203B41FA5}">
                          <a16:colId xmlns:a16="http://schemas.microsoft.com/office/drawing/2014/main" val="3421415772"/>
                        </a:ext>
                      </a:extLst>
                    </a:gridCol>
                    <a:gridCol w="1143310">
                      <a:extLst>
                        <a:ext uri="{9D8B030D-6E8A-4147-A177-3AD203B41FA5}">
                          <a16:colId xmlns:a16="http://schemas.microsoft.com/office/drawing/2014/main" val="491635550"/>
                        </a:ext>
                      </a:extLst>
                    </a:gridCol>
                  </a:tblGrid>
                  <a:tr h="110826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95" t="-546" r="-18303" b="-21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2000" b="0" cap="all" dirty="0">
                              <a:solidFill>
                                <a:sysClr val="windowText" lastClr="00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(1)</a:t>
                          </a:r>
                          <a:endParaRPr lang="en-GB" sz="2000" b="0" cap="all" dirty="0">
                            <a:solidFill>
                              <a:sysClr val="windowText" lastClr="000000"/>
                            </a:solidFill>
                            <a:effectLst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377249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99EAAB-86C9-C5C0-0A0F-425E80D39FBD}"/>
                  </a:ext>
                </a:extLst>
              </p:cNvPr>
              <p:cNvSpPr txBox="1"/>
              <p:nvPr/>
            </p:nvSpPr>
            <p:spPr>
              <a:xfrm>
                <a:off x="685799" y="2118166"/>
                <a:ext cx="11652813" cy="22206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49580" indent="-449580">
                  <a:lnSpc>
                    <a:spcPct val="150000"/>
                  </a:lnSpc>
                  <a:spcAft>
                    <a:spcPts val="1000"/>
                  </a:spcAft>
                  <a:buNone/>
                </a:pPr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где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+1,</m:t>
                        </m:r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p>
                    </m:sSubSup>
                    <m:r>
                      <a:rPr lang="ru-RU" sz="1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− </m:t>
                    </m:r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новая верхняя граница параметра (</a:t>
                </a:r>
                <a:r>
                  <a:rPr lang="ru-RU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поперечного сечения на итерации (</a:t>
                </a:r>
                <a:r>
                  <a:rPr lang="ru-RU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t+1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);</a:t>
                </a:r>
                <a:endParaRPr lang="en-GB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449580">
                  <a:lnSpc>
                    <a:spcPct val="150000"/>
                  </a:lnSpc>
                  <a:spcAft>
                    <a:spcPts val="1000"/>
                  </a:spcAft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</m:sSubSup>
                    <m:r>
                      <a:rPr lang="ru-RU" sz="1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−</m:t>
                    </m:r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значение параметра из предыдущей итерации (</a:t>
                </a:r>
                <a:r>
                  <a:rPr lang="ru-RU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);</a:t>
                </a:r>
                <a:endParaRPr lang="en-GB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99160" indent="-449580">
                  <a:lnSpc>
                    <a:spcPct val="150000"/>
                  </a:lnSpc>
                  <a:spcAft>
                    <a:spcPts val="1000"/>
                  </a:spcAft>
                  <a:buNone/>
                  <a:tabLst>
                    <a:tab pos="450215" algn="l"/>
                  </a:tabLst>
                </a:pPr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𝐺𝐴</m:t>
                        </m:r>
                      </m:sup>
                    </m:sSubSup>
                    <m:r>
                      <a:rPr lang="ru-RU" sz="1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коэффициент относительного расширения области поиска для генетического алгоритма;</a:t>
                </a:r>
                <a:endParaRPr lang="en-GB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449580">
                  <a:lnSpc>
                    <a:spcPct val="150000"/>
                  </a:lnSpc>
                  <a:spcAft>
                    <a:spcPts val="1000"/>
                  </a:spcAft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bSup>
                    <m:r>
                      <a:rPr lang="ru-RU" sz="1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−</m:t>
                    </m:r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начальная верхняя граница параметра (</a:t>
                </a:r>
                <a:r>
                  <a:rPr lang="ru-RU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GB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99EAAB-86C9-C5C0-0A0F-425E80D39F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99" y="2118166"/>
                <a:ext cx="11652813" cy="2220673"/>
              </a:xfrm>
              <a:prstGeom prst="rect">
                <a:avLst/>
              </a:prstGeom>
              <a:blipFill>
                <a:blip r:embed="rId3"/>
                <a:stretch>
                  <a:fillRect l="-418" b="-30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08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FB7F14-C4A4-E4B6-6E41-798BBB245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8</a:t>
            </a:fld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A8718702-603D-88DB-4062-7B6F4BFDAF0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27820055"/>
                  </p:ext>
                </p:extLst>
              </p:nvPr>
            </p:nvGraphicFramePr>
            <p:xfrm>
              <a:off x="2551254" y="0"/>
              <a:ext cx="7993282" cy="3063114"/>
            </p:xfrm>
            <a:graphic>
              <a:graphicData uri="http://schemas.openxmlformats.org/drawingml/2006/table">
                <a:tbl>
                  <a:tblPr firstRow="1" firstCol="1" bandRow="1">
                    <a:tableStyleId>{073A0DAA-6AF3-43AB-8588-CEC1D06C72B9}</a:tableStyleId>
                  </a:tblPr>
                  <a:tblGrid>
                    <a:gridCol w="6763915">
                      <a:extLst>
                        <a:ext uri="{9D8B030D-6E8A-4147-A177-3AD203B41FA5}">
                          <a16:colId xmlns:a16="http://schemas.microsoft.com/office/drawing/2014/main" val="944241291"/>
                        </a:ext>
                      </a:extLst>
                    </a:gridCol>
                    <a:gridCol w="1229367">
                      <a:extLst>
                        <a:ext uri="{9D8B030D-6E8A-4147-A177-3AD203B41FA5}">
                          <a16:colId xmlns:a16="http://schemas.microsoft.com/office/drawing/2014/main" val="3532101529"/>
                        </a:ext>
                      </a:extLst>
                    </a:gridCol>
                  </a:tblGrid>
                  <a:tr h="526927"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1700" i="1" cap="all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b>
                                  <m:sup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𝐺𝐴</m:t>
                                    </m:r>
                                  </m:sup>
                                </m:sSubSup>
                                <m:func>
                                  <m:funcPr>
                                    <m:ctrlPr>
                                      <a:rPr lang="en-GB" sz="1700" i="1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limLow>
                                      <m:limLowPr>
                                        <m:ctrlPr>
                                          <a:rPr lang="en-GB" sz="1700" i="1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𝑚𝑖𝑛</m:t>
                                        </m:r>
                                      </m:e>
                                      <m:lim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0≤</m:t>
                                        </m:r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≤</m:t>
                                        </m:r>
                                        <m:sSub>
                                          <m:sSubPr>
                                            <m:ctrlPr>
                                              <a:rPr lang="en-GB" sz="1700" i="1" cap="all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ru-RU" sz="1700" cap="all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lang="ru-RU" sz="1700" cap="all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𝑚𝑎𝑥</m:t>
                                            </m:r>
                                          </m:sub>
                                        </m:sSub>
                                      </m:lim>
                                    </m:limLow>
                                  </m:fName>
                                  <m:e>
                                    <m:sSubSup>
                                      <m:sSubSupPr>
                                        <m:ctrlPr>
                                          <a:rPr lang="en-GB" sz="1700" i="1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𝐺𝐴</m:t>
                                        </m:r>
                                      </m:sup>
                                    </m:sSubSup>
                                  </m:e>
                                </m:func>
                              </m:oMath>
                            </m:oMathPara>
                          </a14:m>
                          <a:endParaRPr lang="en-GB" sz="1700" cap="all" dirty="0">
                            <a:solidFill>
                              <a:schemeClr val="tx1"/>
                            </a:solidFill>
                            <a:effectLst/>
                            <a:latin typeface="Times New Roman CYR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endParaRPr lang="en-GB" sz="1700" cap="all" dirty="0">
                            <a:solidFill>
                              <a:schemeClr val="tx1"/>
                            </a:solidFill>
                            <a:effectLst/>
                            <a:latin typeface="Times New Roman CYR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04567254"/>
                      </a:ext>
                    </a:extLst>
                  </a:tr>
                  <a:tr h="526927"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1700" i="1" cap="all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b>
                                  <m:sup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𝐺𝐴</m:t>
                                    </m:r>
                                  </m:sup>
                                </m:sSubSup>
                                <m:func>
                                  <m:funcPr>
                                    <m:ctrlPr>
                                      <a:rPr lang="en-GB" sz="1700" i="1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limLow>
                                      <m:limLowPr>
                                        <m:ctrlPr>
                                          <a:rPr lang="en-GB" sz="1700" i="1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𝑚𝑎𝑥</m:t>
                                        </m:r>
                                      </m:e>
                                      <m:lim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0≤</m:t>
                                        </m:r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≤</m:t>
                                        </m:r>
                                        <m:sSub>
                                          <m:sSubPr>
                                            <m:ctrlPr>
                                              <a:rPr lang="en-GB" sz="1700" i="1" cap="all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ru-RU" sz="1700" cap="all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lang="ru-RU" sz="1700" cap="all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𝑚𝑎𝑥</m:t>
                                            </m:r>
                                          </m:sub>
                                        </m:sSub>
                                      </m:lim>
                                    </m:limLow>
                                  </m:fName>
                                  <m:e>
                                    <m:sSubSup>
                                      <m:sSubSupPr>
                                        <m:ctrlPr>
                                          <a:rPr lang="en-GB" sz="1700" i="1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𝐺𝐴</m:t>
                                        </m:r>
                                      </m:sup>
                                    </m:sSubSup>
                                  </m:e>
                                </m:func>
                              </m:oMath>
                            </m:oMathPara>
                          </a14:m>
                          <a:endParaRPr lang="en-GB" sz="1700" cap="all" dirty="0">
                            <a:solidFill>
                              <a:schemeClr val="tx1"/>
                            </a:solidFill>
                            <a:effectLst/>
                            <a:latin typeface="Times New Roman CYR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endParaRPr lang="en-GB" sz="1700" cap="all" dirty="0">
                            <a:solidFill>
                              <a:schemeClr val="tx1"/>
                            </a:solidFill>
                            <a:effectLst/>
                            <a:latin typeface="Times New Roman CYR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65383628"/>
                      </a:ext>
                    </a:extLst>
                  </a:tr>
                  <a:tr h="815737"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1700" i="1" cap="all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b>
                                  <m:sup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𝐺𝑟𝑖𝑑</m:t>
                                    </m:r>
                                  </m:sup>
                                </m:sSubSup>
                                <m:r>
                                  <a:rPr lang="ru-RU" sz="1700" cap="all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Sup>
                                  <m:sSubSupPr>
                                    <m:ctrlPr>
                                      <a:rPr lang="en-GB" sz="1700" i="1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b>
                                  <m:sup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𝐺𝐴</m:t>
                                    </m:r>
                                  </m:sup>
                                </m:sSubSup>
                                <m:r>
                                  <a:rPr lang="ru-RU" sz="1700" cap="all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∙</m:t>
                                </m:r>
                                <m:d>
                                  <m:dPr>
                                    <m:ctrlPr>
                                      <a:rPr lang="en-GB" sz="1700" i="1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Sup>
                                      <m:sSubSupPr>
                                        <m:ctrlPr>
                                          <a:rPr lang="en-GB" sz="1700" i="1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</m:e>
                                      <m:sub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𝐺𝑟𝑖𝑑</m:t>
                                        </m:r>
                                      </m:sup>
                                    </m:sSubSup>
                                  </m:e>
                                </m:d>
                                <m:r>
                                  <a:rPr lang="ru-RU" sz="1700" cap="all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1700" b="1" i="0" cap="all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ru-RU" sz="1700" cap="all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sSubSup>
                                  <m:sSubSupPr>
                                    <m:ctrlPr>
                                      <a:rPr lang="en-GB" sz="1700" i="1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</m:e>
                                  <m:sub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𝐺𝑟𝑖𝑑</m:t>
                                    </m:r>
                                  </m:sup>
                                </m:sSubSup>
                                <m:r>
                                  <a:rPr lang="ru-RU" sz="1700" cap="all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f>
                                  <m:fPr>
                                    <m:ctrlPr>
                                      <a:rPr lang="en-GB" sz="1700" i="1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en-GB" sz="1700" i="1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</m:num>
                                  <m:den>
                                    <m:sSubSup>
                                      <m:sSubSupPr>
                                        <m:ctrlPr>
                                          <a:rPr lang="en-GB" sz="1700" i="1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𝑚𝑖𝑛</m:t>
                                        </m:r>
                                      </m:sub>
                                      <m:sup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𝐺𝐴</m:t>
                                        </m:r>
                                      </m:sup>
                                    </m:sSubSup>
                                  </m:den>
                                </m:f>
                                <m:r>
                                  <a:rPr lang="ru-RU" sz="1700" cap="all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1700" cap="all" dirty="0">
                            <a:solidFill>
                              <a:schemeClr val="tx1"/>
                            </a:solidFill>
                            <a:effectLst/>
                            <a:latin typeface="Times New Roman CYR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ru-RU" sz="170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170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ru-RU" sz="170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GB" sz="1700" cap="all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9695991"/>
                      </a:ext>
                    </a:extLst>
                  </a:tr>
                  <a:tr h="815737"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1700" i="1" cap="all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b>
                                  <m:sup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𝐺𝑟𝑖𝑑</m:t>
                                    </m:r>
                                  </m:sup>
                                </m:sSubSup>
                                <m:r>
                                  <a:rPr lang="ru-RU" sz="1700" cap="all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Sup>
                                  <m:sSubSupPr>
                                    <m:ctrlPr>
                                      <a:rPr lang="en-GB" sz="1700" i="1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b>
                                  <m:sup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𝐺𝐴</m:t>
                                    </m:r>
                                  </m:sup>
                                </m:sSubSup>
                                <m:r>
                                  <a:rPr lang="ru-RU" sz="1700" cap="all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∙</m:t>
                                </m:r>
                                <m:d>
                                  <m:dPr>
                                    <m:ctrlPr>
                                      <a:rPr lang="en-GB" sz="1700" i="1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1+</m:t>
                                    </m:r>
                                    <m:sSubSup>
                                      <m:sSubSupPr>
                                        <m:ctrlPr>
                                          <a:rPr lang="en-GB" sz="1700" i="1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</m:e>
                                      <m:sub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𝐺𝑟𝑖𝑑</m:t>
                                        </m:r>
                                      </m:sup>
                                    </m:sSubSup>
                                  </m:e>
                                </m:d>
                                <m:r>
                                  <a:rPr lang="ru-RU" sz="1700" cap="all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1700" b="1" i="0" cap="all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ru-RU" sz="1700" cap="all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sSubSup>
                                  <m:sSubSupPr>
                                    <m:ctrlPr>
                                      <a:rPr lang="en-GB" sz="1700" i="1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</m:e>
                                  <m:sub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ru-RU" sz="1700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𝐺𝑟𝑖𝑑</m:t>
                                    </m:r>
                                  </m:sup>
                                </m:sSubSup>
                                <m:r>
                                  <a:rPr lang="ru-RU" sz="1700" cap="all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f>
                                  <m:fPr>
                                    <m:ctrlPr>
                                      <a:rPr lang="en-GB" sz="1700" i="1" cap="all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en-GB" sz="1700" i="1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</m:num>
                                  <m:den>
                                    <m:sSubSup>
                                      <m:sSubSupPr>
                                        <m:ctrlPr>
                                          <a:rPr lang="en-GB" sz="1700" i="1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𝑚𝑎𝑥</m:t>
                                        </m:r>
                                      </m:sub>
                                      <m:sup>
                                        <m:r>
                                          <a:rPr lang="ru-RU" sz="1700" cap="all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𝐺𝐴</m:t>
                                        </m:r>
                                      </m:sup>
                                    </m:sSubSup>
                                  </m:den>
                                </m:f>
                                <m:r>
                                  <a:rPr lang="ru-RU" sz="1700" cap="all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en-GB" sz="1700" cap="all" dirty="0">
                            <a:solidFill>
                              <a:schemeClr val="tx1"/>
                            </a:solidFill>
                            <a:effectLst/>
                            <a:latin typeface="Times New Roman CYR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ru-RU" sz="170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170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ru-RU" sz="170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GB" sz="1700" cap="all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521785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A8718702-603D-88DB-4062-7B6F4BFDAF0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27820055"/>
                  </p:ext>
                </p:extLst>
              </p:nvPr>
            </p:nvGraphicFramePr>
            <p:xfrm>
              <a:off x="2551254" y="0"/>
              <a:ext cx="7993282" cy="3063114"/>
            </p:xfrm>
            <a:graphic>
              <a:graphicData uri="http://schemas.openxmlformats.org/drawingml/2006/table">
                <a:tbl>
                  <a:tblPr firstRow="1" firstCol="1" bandRow="1">
                    <a:tableStyleId>{073A0DAA-6AF3-43AB-8588-CEC1D06C72B9}</a:tableStyleId>
                  </a:tblPr>
                  <a:tblGrid>
                    <a:gridCol w="6763915">
                      <a:extLst>
                        <a:ext uri="{9D8B030D-6E8A-4147-A177-3AD203B41FA5}">
                          <a16:colId xmlns:a16="http://schemas.microsoft.com/office/drawing/2014/main" val="944241291"/>
                        </a:ext>
                      </a:extLst>
                    </a:gridCol>
                    <a:gridCol w="1229367">
                      <a:extLst>
                        <a:ext uri="{9D8B030D-6E8A-4147-A177-3AD203B41FA5}">
                          <a16:colId xmlns:a16="http://schemas.microsoft.com/office/drawing/2014/main" val="3532101529"/>
                        </a:ext>
                      </a:extLst>
                    </a:gridCol>
                  </a:tblGrid>
                  <a:tr h="6011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18198" b="-4080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endParaRPr lang="en-GB" sz="1700" cap="all" dirty="0">
                            <a:solidFill>
                              <a:schemeClr val="tx1"/>
                            </a:solidFill>
                            <a:effectLst/>
                            <a:latin typeface="Times New Roman CYR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04567254"/>
                      </a:ext>
                    </a:extLst>
                  </a:tr>
                  <a:tr h="6011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01020" r="-18198" b="-3122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endParaRPr lang="en-GB" sz="1700" cap="all" dirty="0">
                            <a:solidFill>
                              <a:schemeClr val="tx1"/>
                            </a:solidFill>
                            <a:effectLst/>
                            <a:latin typeface="Times New Roman CYR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65383628"/>
                      </a:ext>
                    </a:extLst>
                  </a:tr>
                  <a:tr h="93040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28758" r="-1819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ru-RU" sz="170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170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ru-RU" sz="170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GB" sz="1700" cap="all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9695991"/>
                      </a:ext>
                    </a:extLst>
                  </a:tr>
                  <a:tr h="93040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28758" r="-181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450215"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ru-RU" sz="170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170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ru-RU" sz="1700" cap="all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GB" sz="1700" cap="all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5217858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FF1605-B97E-C017-2704-4BF581C73F8E}"/>
                  </a:ext>
                </a:extLst>
              </p:cNvPr>
              <p:cNvSpPr txBox="1"/>
              <p:nvPr/>
            </p:nvSpPr>
            <p:spPr>
              <a:xfrm>
                <a:off x="281168" y="3063114"/>
                <a:ext cx="11629664" cy="37625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49580" indent="-449580">
                  <a:lnSpc>
                    <a:spcPct val="150000"/>
                  </a:lnSpc>
                  <a:spcAft>
                    <a:spcPts val="1000"/>
                  </a:spcAft>
                  <a:buNone/>
                </a:pPr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где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  <m:sup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𝐺𝐴</m:t>
                        </m:r>
                      </m:sup>
                    </m:sSubSup>
                    <m:r>
                      <a:rPr lang="ru-RU" sz="1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− </m:t>
                    </m:r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минимальное найденное значение параметра (</a:t>
                </a:r>
                <a:r>
                  <a:rPr lang="ru-RU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), полученное на этапе работы генетического алгоритма;</a:t>
                </a:r>
                <a:endParaRPr lang="en-GB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49580">
                  <a:lnSpc>
                    <a:spcPct val="150000"/>
                  </a:lnSpc>
                  <a:spcAft>
                    <a:spcPts val="1000"/>
                  </a:spcAft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𝐺𝐴</m:t>
                        </m:r>
                      </m:sup>
                    </m:sSubSup>
                    <m:r>
                      <a:rPr lang="ru-RU" sz="1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−</m:t>
                    </m:r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максимальное найденное значение параметра (</a:t>
                </a:r>
                <a:r>
                  <a:rPr lang="ru-RU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), полученное на этапе работы генетического алгоритма;</a:t>
                </a:r>
                <a:endParaRPr lang="en-GB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49580">
                  <a:lnSpc>
                    <a:spcPct val="150000"/>
                  </a:lnSpc>
                  <a:spcAft>
                    <a:spcPts val="1000"/>
                  </a:spcAft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  <m:sup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𝐺𝑟𝑖𝑑</m:t>
                        </m:r>
                      </m:sup>
                    </m:sSubSup>
                    <m:r>
                      <a:rPr lang="ru-RU" sz="1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−</m:t>
                    </m:r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нижняя граница параметра (</a:t>
                </a:r>
                <a:r>
                  <a:rPr lang="ru-RU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для поиска по сетке;</a:t>
                </a:r>
                <a:endParaRPr lang="en-GB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49580">
                  <a:lnSpc>
                    <a:spcPct val="150000"/>
                  </a:lnSpc>
                  <a:spcAft>
                    <a:spcPts val="1000"/>
                  </a:spcAft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𝐺𝑟𝑖𝑑</m:t>
                        </m:r>
                      </m:sup>
                    </m:sSubSup>
                    <m:r>
                      <a:rPr lang="ru-RU" sz="1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−</m:t>
                    </m:r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верхняя граница параметра (</a:t>
                </a:r>
                <a:r>
                  <a:rPr lang="ru-RU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для поиска по сетке;</a:t>
                </a:r>
                <a:endParaRPr lang="en-GB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49580">
                  <a:lnSpc>
                    <a:spcPct val="150000"/>
                  </a:lnSpc>
                  <a:spcAft>
                    <a:spcPts val="1000"/>
                  </a:spcAft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𝐺𝑟𝑖𝑑</m:t>
                        </m:r>
                      </m:sup>
                    </m:sSubSup>
                    <m:r>
                      <a:rPr lang="ru-RU" sz="1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−</m:t>
                    </m:r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коэффициент относительного расширения области поиска для поиска по сетке.</a:t>
                </a:r>
                <a:endParaRPr lang="en-GB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FF1605-B97E-C017-2704-4BF581C73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68" y="3063114"/>
                <a:ext cx="11629664" cy="3762505"/>
              </a:xfrm>
              <a:prstGeom prst="rect">
                <a:avLst/>
              </a:prstGeom>
              <a:blipFill>
                <a:blip r:embed="rId3"/>
                <a:stretch>
                  <a:fillRect l="-419" b="-12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140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038998-6834-0042-81D5-AE7B88854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9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8C2F14-A615-776B-2B8F-9E231F7E53F2}"/>
              </a:ext>
            </a:extLst>
          </p:cNvPr>
          <p:cNvSpPr txBox="1"/>
          <p:nvPr/>
        </p:nvSpPr>
        <p:spPr>
          <a:xfrm>
            <a:off x="953283" y="2505670"/>
            <a:ext cx="105632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Верификация гибридного алгоритма</a:t>
            </a:r>
            <a:endParaRPr lang="en-GB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80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4033</TotalTime>
  <Words>1169</Words>
  <Application>Microsoft Office PowerPoint</Application>
  <PresentationFormat>Widescreen</PresentationFormat>
  <Paragraphs>267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Times New Roman</vt:lpstr>
      <vt:lpstr>Times New Roman CYR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</dc:creator>
  <cp:lastModifiedBy>Hussein abdallah</cp:lastModifiedBy>
  <cp:revision>286</cp:revision>
  <dcterms:created xsi:type="dcterms:W3CDTF">2019-05-31T06:38:44Z</dcterms:created>
  <dcterms:modified xsi:type="dcterms:W3CDTF">2026-05-29T05:19:17Z</dcterms:modified>
</cp:coreProperties>
</file>